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759" r:id="rId1"/>
  </p:sldMasterIdLst>
  <p:notesMasterIdLst>
    <p:notesMasterId r:id="rId67"/>
  </p:notesMasterIdLst>
  <p:handoutMasterIdLst>
    <p:handoutMasterId r:id="rId68"/>
  </p:handoutMasterIdLst>
  <p:sldIdLst>
    <p:sldId id="266" r:id="rId2"/>
    <p:sldId id="256" r:id="rId3"/>
    <p:sldId id="257" r:id="rId4"/>
    <p:sldId id="280" r:id="rId5"/>
    <p:sldId id="259" r:id="rId6"/>
    <p:sldId id="258" r:id="rId7"/>
    <p:sldId id="276" r:id="rId8"/>
    <p:sldId id="272" r:id="rId9"/>
    <p:sldId id="274" r:id="rId10"/>
    <p:sldId id="260" r:id="rId11"/>
    <p:sldId id="270" r:id="rId12"/>
    <p:sldId id="261" r:id="rId13"/>
    <p:sldId id="286" r:id="rId14"/>
    <p:sldId id="307" r:id="rId15"/>
    <p:sldId id="310" r:id="rId16"/>
    <p:sldId id="311" r:id="rId17"/>
    <p:sldId id="308" r:id="rId18"/>
    <p:sldId id="312" r:id="rId19"/>
    <p:sldId id="313" r:id="rId20"/>
    <p:sldId id="292" r:id="rId21"/>
    <p:sldId id="284" r:id="rId22"/>
    <p:sldId id="314" r:id="rId23"/>
    <p:sldId id="315" r:id="rId24"/>
    <p:sldId id="330" r:id="rId25"/>
    <p:sldId id="317" r:id="rId26"/>
    <p:sldId id="316" r:id="rId27"/>
    <p:sldId id="331" r:id="rId28"/>
    <p:sldId id="319" r:id="rId29"/>
    <p:sldId id="333" r:id="rId30"/>
    <p:sldId id="332" r:id="rId31"/>
    <p:sldId id="324" r:id="rId32"/>
    <p:sldId id="334" r:id="rId33"/>
    <p:sldId id="335" r:id="rId34"/>
    <p:sldId id="327" r:id="rId35"/>
    <p:sldId id="336" r:id="rId36"/>
    <p:sldId id="289" r:id="rId37"/>
    <p:sldId id="263" r:id="rId38"/>
    <p:sldId id="326" r:id="rId39"/>
    <p:sldId id="293" r:id="rId40"/>
    <p:sldId id="301" r:id="rId41"/>
    <p:sldId id="302" r:id="rId42"/>
    <p:sldId id="303" r:id="rId43"/>
    <p:sldId id="304" r:id="rId44"/>
    <p:sldId id="305" r:id="rId45"/>
    <p:sldId id="290" r:id="rId46"/>
    <p:sldId id="306" r:id="rId47"/>
    <p:sldId id="298" r:id="rId48"/>
    <p:sldId id="283" r:id="rId49"/>
    <p:sldId id="296" r:id="rId50"/>
    <p:sldId id="299" r:id="rId51"/>
    <p:sldId id="294" r:id="rId52"/>
    <p:sldId id="295" r:id="rId53"/>
    <p:sldId id="285" r:id="rId54"/>
    <p:sldId id="328" r:id="rId55"/>
    <p:sldId id="320" r:id="rId56"/>
    <p:sldId id="321" r:id="rId57"/>
    <p:sldId id="322" r:id="rId58"/>
    <p:sldId id="323" r:id="rId59"/>
    <p:sldId id="329" r:id="rId60"/>
    <p:sldId id="288" r:id="rId61"/>
    <p:sldId id="278" r:id="rId62"/>
    <p:sldId id="277" r:id="rId63"/>
    <p:sldId id="265" r:id="rId64"/>
    <p:sldId id="291" r:id="rId65"/>
    <p:sldId id="318"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13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46" autoAdjust="0"/>
    <p:restoredTop sz="88953" autoAdjust="0"/>
  </p:normalViewPr>
  <p:slideViewPr>
    <p:cSldViewPr snapToGrid="0">
      <p:cViewPr varScale="1">
        <p:scale>
          <a:sx n="57" d="100"/>
          <a:sy n="57" d="100"/>
        </p:scale>
        <p:origin x="108" y="1092"/>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_rels/viewProps.xml.rels><?xml version="1.0" encoding="UTF-8" standalone="yes"?>
<Relationships xmlns="http://schemas.openxmlformats.org/package/2006/relationships"><Relationship Id="rId8" Type="http://schemas.openxmlformats.org/officeDocument/2006/relationships/slide" Target="slides/slide60.xml"/><Relationship Id="rId3" Type="http://schemas.openxmlformats.org/officeDocument/2006/relationships/slide" Target="slides/slide4.xml"/><Relationship Id="rId7" Type="http://schemas.openxmlformats.org/officeDocument/2006/relationships/slide" Target="slides/slide45.xml"/><Relationship Id="rId2" Type="http://schemas.openxmlformats.org/officeDocument/2006/relationships/slide" Target="slides/slide3.xml"/><Relationship Id="rId1" Type="http://schemas.openxmlformats.org/officeDocument/2006/relationships/slide" Target="slides/slide2.xml"/><Relationship Id="rId6" Type="http://schemas.openxmlformats.org/officeDocument/2006/relationships/slide" Target="slides/slide36.xml"/><Relationship Id="rId5" Type="http://schemas.openxmlformats.org/officeDocument/2006/relationships/slide" Target="slides/slide20.xml"/><Relationship Id="rId4" Type="http://schemas.openxmlformats.org/officeDocument/2006/relationships/slide" Target="slides/slide13.xml"/><Relationship Id="rId9" Type="http://schemas.openxmlformats.org/officeDocument/2006/relationships/slide" Target="slides/slide64.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4335104576771654"/>
          <c:y val="0.12155867854584901"/>
          <c:w val="0.54697391732283462"/>
          <c:h val="0.7752786801624828"/>
        </c:manualLayout>
      </c:layout>
      <c:barChart>
        <c:barDir val="bar"/>
        <c:grouping val="clustered"/>
        <c:varyColors val="0"/>
        <c:ser>
          <c:idx val="0"/>
          <c:order val="0"/>
          <c:tx>
            <c:strRef>
              <c:f>Hoja1!$B$1</c:f>
              <c:strCache>
                <c:ptCount val="1"/>
                <c:pt idx="0">
                  <c:v>2017</c:v>
                </c:pt>
              </c:strCache>
            </c:strRef>
          </c:tx>
          <c:spPr>
            <a:solidFill>
              <a:schemeClr val="accent3">
                <a:shade val="65000"/>
              </a:schemeClr>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Hoja1!$B$2:$B$5</c:f>
              <c:numCache>
                <c:formatCode>General</c:formatCode>
                <c:ptCount val="4"/>
                <c:pt idx="0">
                  <c:v>200</c:v>
                </c:pt>
                <c:pt idx="1">
                  <c:v>1300</c:v>
                </c:pt>
                <c:pt idx="2">
                  <c:v>5400</c:v>
                </c:pt>
                <c:pt idx="3">
                  <c:v>11000</c:v>
                </c:pt>
              </c:numCache>
            </c:numRef>
          </c:val>
        </c:ser>
        <c:ser>
          <c:idx val="1"/>
          <c:order val="1"/>
          <c:tx>
            <c:strRef>
              <c:f>Hoja1!$C$1</c:f>
              <c:strCache>
                <c:ptCount val="1"/>
                <c:pt idx="0">
                  <c:v>2016</c:v>
                </c:pt>
              </c:strCache>
            </c:strRef>
          </c:tx>
          <c:spPr>
            <a:solidFill>
              <a:schemeClr val="accent3"/>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Hoja1!$C$2:$C$5</c:f>
              <c:numCache>
                <c:formatCode>General</c:formatCode>
                <c:ptCount val="4"/>
                <c:pt idx="0">
                  <c:v>300</c:v>
                </c:pt>
                <c:pt idx="1">
                  <c:v>1200</c:v>
                </c:pt>
                <c:pt idx="2">
                  <c:v>3400</c:v>
                </c:pt>
                <c:pt idx="3">
                  <c:v>8000</c:v>
                </c:pt>
              </c:numCache>
            </c:numRef>
          </c:val>
        </c:ser>
        <c:ser>
          <c:idx val="2"/>
          <c:order val="2"/>
          <c:tx>
            <c:strRef>
              <c:f>Hoja1!$D$1</c:f>
              <c:strCache>
                <c:ptCount val="1"/>
                <c:pt idx="0">
                  <c:v>2015</c:v>
                </c:pt>
              </c:strCache>
            </c:strRef>
          </c:tx>
          <c:spPr>
            <a:solidFill>
              <a:schemeClr val="accent3">
                <a:tint val="65000"/>
              </a:schemeClr>
            </a:solidFill>
            <a:ln>
              <a:noFill/>
            </a:ln>
            <a:effectLst/>
          </c:spPr>
          <c:invertIfNegative val="0"/>
          <c:cat>
            <c:strRef>
              <c:f>Hoja1!$A$2:$A$5</c:f>
              <c:strCache>
                <c:ptCount val="4"/>
                <c:pt idx="0">
                  <c:v>Robo total del vehiculo</c:v>
                </c:pt>
                <c:pt idx="1">
                  <c:v>Lesiones</c:v>
                </c:pt>
                <c:pt idx="2">
                  <c:v>Amenazas verbales</c:v>
                </c:pt>
                <c:pt idx="3">
                  <c:v>Robo o asalto en la calle o transpporte público</c:v>
                </c:pt>
              </c:strCache>
            </c:strRef>
          </c:cat>
          <c:val>
            <c:numRef>
              <c:f>Hoja1!$D$2:$D$5</c:f>
              <c:numCache>
                <c:formatCode>General</c:formatCode>
                <c:ptCount val="4"/>
                <c:pt idx="0">
                  <c:v>500</c:v>
                </c:pt>
                <c:pt idx="1">
                  <c:v>1500</c:v>
                </c:pt>
                <c:pt idx="2">
                  <c:v>3000</c:v>
                </c:pt>
                <c:pt idx="3">
                  <c:v>10000</c:v>
                </c:pt>
              </c:numCache>
            </c:numRef>
          </c:val>
        </c:ser>
        <c:dLbls>
          <c:showLegendKey val="0"/>
          <c:showVal val="0"/>
          <c:showCatName val="0"/>
          <c:showSerName val="0"/>
          <c:showPercent val="0"/>
          <c:showBubbleSize val="0"/>
        </c:dLbls>
        <c:gapWidth val="182"/>
        <c:axId val="374655720"/>
        <c:axId val="374656112"/>
      </c:barChart>
      <c:catAx>
        <c:axId val="3746557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74656112"/>
        <c:crosses val="autoZero"/>
        <c:auto val="1"/>
        <c:lblAlgn val="ctr"/>
        <c:lblOffset val="100"/>
        <c:noMultiLvlLbl val="0"/>
      </c:catAx>
      <c:valAx>
        <c:axId val="3746561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7465572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tx>
            <c:strRef>
              <c:f>Hoja1!$B$1</c:f>
              <c:strCache>
                <c:ptCount val="1"/>
                <c:pt idx="0">
                  <c:v>dic-18</c:v>
                </c:pt>
              </c:strCache>
            </c:strRef>
          </c:tx>
          <c:spPr>
            <a:solidFill>
              <a:schemeClr val="accent3"/>
            </a:solidFill>
            <a:ln>
              <a:noFill/>
            </a:ln>
            <a:effectLst/>
          </c:spPr>
          <c:invertIfNegative val="0"/>
          <c:cat>
            <c:strRef>
              <c:f>Hoja1!$A$2:$A$5</c:f>
              <c:strCache>
                <c:ptCount val="4"/>
                <c:pt idx="0">
                  <c:v>Servicio de transporte público deficiente</c:v>
                </c:pt>
                <c:pt idx="1">
                  <c:v>Alumbrado público insuficiente</c:v>
                </c:pt>
                <c:pt idx="2">
                  <c:v>Delincuencia (robos, extorsiones, secuestros, etc.)</c:v>
                </c:pt>
                <c:pt idx="3">
                  <c:v>Baches en calles y avenidas</c:v>
                </c:pt>
              </c:strCache>
            </c:strRef>
          </c:cat>
          <c:val>
            <c:numRef>
              <c:f>Hoja1!$B$2:$B$5</c:f>
              <c:numCache>
                <c:formatCode>General</c:formatCode>
                <c:ptCount val="4"/>
                <c:pt idx="0">
                  <c:v>47.2</c:v>
                </c:pt>
                <c:pt idx="1">
                  <c:v>67.2</c:v>
                </c:pt>
                <c:pt idx="2">
                  <c:v>67.8</c:v>
                </c:pt>
                <c:pt idx="3">
                  <c:v>83.8</c:v>
                </c:pt>
              </c:numCache>
            </c:numRef>
          </c:val>
        </c:ser>
        <c:dLbls>
          <c:showLegendKey val="0"/>
          <c:showVal val="0"/>
          <c:showCatName val="0"/>
          <c:showSerName val="0"/>
          <c:showPercent val="0"/>
          <c:showBubbleSize val="0"/>
        </c:dLbls>
        <c:gapWidth val="182"/>
        <c:axId val="374649448"/>
        <c:axId val="374651016"/>
      </c:barChart>
      <c:catAx>
        <c:axId val="3746494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74651016"/>
        <c:crosses val="autoZero"/>
        <c:auto val="1"/>
        <c:lblAlgn val="ctr"/>
        <c:lblOffset val="100"/>
        <c:noMultiLvlLbl val="0"/>
      </c:catAx>
      <c:valAx>
        <c:axId val="3746510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crossAx val="37464944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Aplicaciones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pieChart>
        <c:varyColors val="1"/>
        <c:ser>
          <c:idx val="0"/>
          <c:order val="0"/>
          <c:tx>
            <c:strRef>
              <c:f>Hoja1!$B$1</c:f>
              <c:strCache>
                <c:ptCount val="1"/>
                <c:pt idx="0">
                  <c:v>Aplicaciones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MX"/>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Hoja1!$A$2:$A$4</c:f>
              <c:strCache>
                <c:ptCount val="3"/>
                <c:pt idx="0">
                  <c:v>Tráfico</c:v>
                </c:pt>
                <c:pt idx="1">
                  <c:v>Herramientas </c:v>
                </c:pt>
                <c:pt idx="2">
                  <c:v>Prevención </c:v>
                </c:pt>
              </c:strCache>
            </c:strRef>
          </c:cat>
          <c:val>
            <c:numRef>
              <c:f>Hoja1!$B$2:$B$4</c:f>
              <c:numCache>
                <c:formatCode>General</c:formatCode>
                <c:ptCount val="3"/>
                <c:pt idx="0">
                  <c:v>4</c:v>
                </c:pt>
                <c:pt idx="1">
                  <c:v>4</c:v>
                </c:pt>
                <c:pt idx="2">
                  <c:v>2</c:v>
                </c:pt>
              </c:numCache>
            </c:numRef>
          </c:val>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MX"/>
        </a:p>
      </c:txPr>
    </c:legend>
    <c:plotVisOnly val="1"/>
    <c:dispBlanksAs val="gap"/>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2DC930-037B-4A35-BE3D-5C840AA7F6D4}"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s-MX"/>
        </a:p>
      </dgm:t>
    </dgm:pt>
    <dgm:pt modelId="{A2376683-5F99-478C-B767-146AEB8CF7C1}">
      <dgm:prSet phldrT="[Texto]"/>
      <dgm:spPr/>
      <dgm:t>
        <a:bodyPr/>
        <a:lstStyle/>
        <a:p>
          <a:r>
            <a:rPr lang="es-MX" dirty="0" smtClean="0"/>
            <a:t>Definición del cronograma</a:t>
          </a:r>
          <a:endParaRPr lang="es-MX" dirty="0"/>
        </a:p>
      </dgm:t>
    </dgm:pt>
    <dgm:pt modelId="{01C00809-E7D2-4901-9D8F-3DA2FD333846}" type="parTrans" cxnId="{3B0A7736-782E-462E-841A-88E2D05CB251}">
      <dgm:prSet/>
      <dgm:spPr/>
      <dgm:t>
        <a:bodyPr/>
        <a:lstStyle/>
        <a:p>
          <a:endParaRPr lang="es-MX"/>
        </a:p>
      </dgm:t>
    </dgm:pt>
    <dgm:pt modelId="{C5457980-D589-4F7C-915D-4FCFC0A0DE7A}" type="sibTrans" cxnId="{3B0A7736-782E-462E-841A-88E2D05CB251}">
      <dgm:prSet/>
      <dgm:spPr/>
      <dgm:t>
        <a:bodyPr/>
        <a:lstStyle/>
        <a:p>
          <a:endParaRPr lang="es-MX"/>
        </a:p>
      </dgm:t>
    </dgm:pt>
    <dgm:pt modelId="{D7D52F9B-FA35-4DB6-AEA0-4331C039A844}">
      <dgm:prSet phldrT="[Texto]" custT="1"/>
      <dgm:spPr/>
      <dgm:t>
        <a:bodyPr/>
        <a:lstStyle/>
        <a:p>
          <a:r>
            <a:rPr lang="es-MX" sz="1200" dirty="0" smtClean="0"/>
            <a:t>Visión, alcances y limitaciones</a:t>
          </a:r>
          <a:r>
            <a:rPr lang="es-MX" sz="900" dirty="0" smtClean="0"/>
            <a:t> </a:t>
          </a:r>
          <a:endParaRPr lang="es-MX" sz="900" dirty="0"/>
        </a:p>
      </dgm:t>
    </dgm:pt>
    <dgm:pt modelId="{B1EA553D-0034-48E9-A0AB-C8645CB0C577}" type="parTrans" cxnId="{15BEF827-4AC8-46DB-8D77-DA5C88F145FB}">
      <dgm:prSet/>
      <dgm:spPr/>
      <dgm:t>
        <a:bodyPr/>
        <a:lstStyle/>
        <a:p>
          <a:endParaRPr lang="es-MX"/>
        </a:p>
      </dgm:t>
    </dgm:pt>
    <dgm:pt modelId="{48E94CD5-CABC-4832-A6EC-0B258D07433A}" type="sibTrans" cxnId="{15BEF827-4AC8-46DB-8D77-DA5C88F145FB}">
      <dgm:prSet/>
      <dgm:spPr/>
      <dgm:t>
        <a:bodyPr/>
        <a:lstStyle/>
        <a:p>
          <a:endParaRPr lang="es-MX"/>
        </a:p>
      </dgm:t>
    </dgm:pt>
    <dgm:pt modelId="{209D2C34-2657-4B7A-A7AA-B37D5698C1BE}">
      <dgm:prSet phldrT="[Texto]" custT="1"/>
      <dgm:spPr/>
      <dgm:t>
        <a:bodyPr/>
        <a:lstStyle/>
        <a:p>
          <a:r>
            <a:rPr lang="es-MX" sz="1200" dirty="0" smtClean="0"/>
            <a:t>Estudio de factibilidad</a:t>
          </a:r>
          <a:endParaRPr lang="es-MX" sz="1200" dirty="0"/>
        </a:p>
      </dgm:t>
    </dgm:pt>
    <dgm:pt modelId="{779FF94A-799F-4A28-8E58-DE1DAD004EAF}" type="parTrans" cxnId="{6215A11C-945E-45D7-A6E7-C85F16D967C4}">
      <dgm:prSet/>
      <dgm:spPr/>
      <dgm:t>
        <a:bodyPr/>
        <a:lstStyle/>
        <a:p>
          <a:endParaRPr lang="es-MX"/>
        </a:p>
      </dgm:t>
    </dgm:pt>
    <dgm:pt modelId="{E7EE7418-441F-4018-A820-ED6C027FABF8}" type="sibTrans" cxnId="{6215A11C-945E-45D7-A6E7-C85F16D967C4}">
      <dgm:prSet/>
      <dgm:spPr/>
      <dgm:t>
        <a:bodyPr/>
        <a:lstStyle/>
        <a:p>
          <a:endParaRPr lang="es-MX"/>
        </a:p>
      </dgm:t>
    </dgm:pt>
    <dgm:pt modelId="{7EDF797B-557E-496A-9BED-92C0965FA8F8}">
      <dgm:prSet phldrT="[Texto]" custT="1"/>
      <dgm:spPr/>
      <dgm:t>
        <a:bodyPr/>
        <a:lstStyle/>
        <a:p>
          <a:r>
            <a:rPr lang="es-MX" sz="1400" dirty="0" smtClean="0"/>
            <a:t>Requisitos</a:t>
          </a:r>
          <a:endParaRPr lang="es-MX" sz="1400" dirty="0"/>
        </a:p>
      </dgm:t>
    </dgm:pt>
    <dgm:pt modelId="{60799E5A-C9CB-495C-B570-1DF7EB067963}" type="parTrans" cxnId="{88474B23-6F74-4AB2-AB60-24B596034031}">
      <dgm:prSet/>
      <dgm:spPr/>
      <dgm:t>
        <a:bodyPr/>
        <a:lstStyle/>
        <a:p>
          <a:endParaRPr lang="es-MX"/>
        </a:p>
      </dgm:t>
    </dgm:pt>
    <dgm:pt modelId="{3A8653DB-093F-47DC-9661-AFCF1E52785E}" type="sibTrans" cxnId="{88474B23-6F74-4AB2-AB60-24B596034031}">
      <dgm:prSet/>
      <dgm:spPr/>
      <dgm:t>
        <a:bodyPr/>
        <a:lstStyle/>
        <a:p>
          <a:endParaRPr lang="es-MX"/>
        </a:p>
      </dgm:t>
    </dgm:pt>
    <dgm:pt modelId="{95CD695E-87E8-4371-A7F2-676F8B667706}">
      <dgm:prSet phldrT="[Texto]" custT="1"/>
      <dgm:spPr/>
      <dgm:t>
        <a:bodyPr/>
        <a:lstStyle/>
        <a:p>
          <a:r>
            <a:rPr lang="es-MX" sz="1200" dirty="0" smtClean="0"/>
            <a:t>Establecimiento de los interesados</a:t>
          </a:r>
          <a:endParaRPr lang="es-MX" sz="900" dirty="0"/>
        </a:p>
      </dgm:t>
    </dgm:pt>
    <dgm:pt modelId="{1E988A1B-7F74-44E3-9985-3286C992E8E4}" type="parTrans" cxnId="{E140F8C4-F078-499C-BDE5-CB2D9ADA4817}">
      <dgm:prSet/>
      <dgm:spPr/>
      <dgm:t>
        <a:bodyPr/>
        <a:lstStyle/>
        <a:p>
          <a:endParaRPr lang="es-MX"/>
        </a:p>
      </dgm:t>
    </dgm:pt>
    <dgm:pt modelId="{0C1FEA7C-C05D-4E9B-BAC0-449021CBAED6}" type="sibTrans" cxnId="{E140F8C4-F078-499C-BDE5-CB2D9ADA4817}">
      <dgm:prSet/>
      <dgm:spPr/>
      <dgm:t>
        <a:bodyPr/>
        <a:lstStyle/>
        <a:p>
          <a:endParaRPr lang="es-MX"/>
        </a:p>
      </dgm:t>
    </dgm:pt>
    <dgm:pt modelId="{30BA824A-2CD4-4314-967E-646D178E824A}" type="pres">
      <dgm:prSet presAssocID="{2D2DC930-037B-4A35-BE3D-5C840AA7F6D4}" presName="Name0" presStyleCnt="0">
        <dgm:presLayoutVars>
          <dgm:chMax val="1"/>
          <dgm:dir/>
          <dgm:animLvl val="ctr"/>
          <dgm:resizeHandles val="exact"/>
        </dgm:presLayoutVars>
      </dgm:prSet>
      <dgm:spPr/>
      <dgm:t>
        <a:bodyPr/>
        <a:lstStyle/>
        <a:p>
          <a:endParaRPr lang="es-MX"/>
        </a:p>
      </dgm:t>
    </dgm:pt>
    <dgm:pt modelId="{64170714-880C-4F46-B969-8294F1E69C1D}" type="pres">
      <dgm:prSet presAssocID="{A2376683-5F99-478C-B767-146AEB8CF7C1}" presName="centerShape" presStyleLbl="node0" presStyleIdx="0" presStyleCnt="1"/>
      <dgm:spPr/>
      <dgm:t>
        <a:bodyPr/>
        <a:lstStyle/>
        <a:p>
          <a:endParaRPr lang="es-MX"/>
        </a:p>
      </dgm:t>
    </dgm:pt>
    <dgm:pt modelId="{D6FA1972-3996-4DBC-A389-EDF47026FC15}" type="pres">
      <dgm:prSet presAssocID="{D7D52F9B-FA35-4DB6-AEA0-4331C039A844}" presName="node" presStyleLbl="node1" presStyleIdx="0" presStyleCnt="4">
        <dgm:presLayoutVars>
          <dgm:bulletEnabled val="1"/>
        </dgm:presLayoutVars>
      </dgm:prSet>
      <dgm:spPr/>
      <dgm:t>
        <a:bodyPr/>
        <a:lstStyle/>
        <a:p>
          <a:endParaRPr lang="es-MX"/>
        </a:p>
      </dgm:t>
    </dgm:pt>
    <dgm:pt modelId="{9C14814E-0E9C-4DD1-A47F-E6D29DDC50C4}" type="pres">
      <dgm:prSet presAssocID="{D7D52F9B-FA35-4DB6-AEA0-4331C039A844}" presName="dummy" presStyleCnt="0"/>
      <dgm:spPr/>
    </dgm:pt>
    <dgm:pt modelId="{5214219A-2F28-42A9-A1AB-FCE5DD424967}" type="pres">
      <dgm:prSet presAssocID="{48E94CD5-CABC-4832-A6EC-0B258D07433A}" presName="sibTrans" presStyleLbl="sibTrans2D1" presStyleIdx="0" presStyleCnt="4"/>
      <dgm:spPr/>
      <dgm:t>
        <a:bodyPr/>
        <a:lstStyle/>
        <a:p>
          <a:endParaRPr lang="es-MX"/>
        </a:p>
      </dgm:t>
    </dgm:pt>
    <dgm:pt modelId="{61069C88-D176-409C-8E57-FA52D38827CC}" type="pres">
      <dgm:prSet presAssocID="{209D2C34-2657-4B7A-A7AA-B37D5698C1BE}" presName="node" presStyleLbl="node1" presStyleIdx="1" presStyleCnt="4" custScaleX="147801">
        <dgm:presLayoutVars>
          <dgm:bulletEnabled val="1"/>
        </dgm:presLayoutVars>
      </dgm:prSet>
      <dgm:spPr/>
      <dgm:t>
        <a:bodyPr/>
        <a:lstStyle/>
        <a:p>
          <a:endParaRPr lang="es-MX"/>
        </a:p>
      </dgm:t>
    </dgm:pt>
    <dgm:pt modelId="{D0F826C4-5351-4F8B-BBA5-C4ACAF0D3A3B}" type="pres">
      <dgm:prSet presAssocID="{209D2C34-2657-4B7A-A7AA-B37D5698C1BE}" presName="dummy" presStyleCnt="0"/>
      <dgm:spPr/>
    </dgm:pt>
    <dgm:pt modelId="{E7FDB586-018C-4BDD-8D06-53D2CDBA6432}" type="pres">
      <dgm:prSet presAssocID="{E7EE7418-441F-4018-A820-ED6C027FABF8}" presName="sibTrans" presStyleLbl="sibTrans2D1" presStyleIdx="1" presStyleCnt="4"/>
      <dgm:spPr/>
      <dgm:t>
        <a:bodyPr/>
        <a:lstStyle/>
        <a:p>
          <a:endParaRPr lang="es-MX"/>
        </a:p>
      </dgm:t>
    </dgm:pt>
    <dgm:pt modelId="{69A78FDE-5ED0-4B5B-9B07-DF66E8D18041}" type="pres">
      <dgm:prSet presAssocID="{7EDF797B-557E-496A-9BED-92C0965FA8F8}" presName="node" presStyleLbl="node1" presStyleIdx="2" presStyleCnt="4">
        <dgm:presLayoutVars>
          <dgm:bulletEnabled val="1"/>
        </dgm:presLayoutVars>
      </dgm:prSet>
      <dgm:spPr/>
      <dgm:t>
        <a:bodyPr/>
        <a:lstStyle/>
        <a:p>
          <a:endParaRPr lang="es-MX"/>
        </a:p>
      </dgm:t>
    </dgm:pt>
    <dgm:pt modelId="{E84F76F6-B7B6-45AD-8265-B795A0EF4170}" type="pres">
      <dgm:prSet presAssocID="{7EDF797B-557E-496A-9BED-92C0965FA8F8}" presName="dummy" presStyleCnt="0"/>
      <dgm:spPr/>
    </dgm:pt>
    <dgm:pt modelId="{418A5D69-37F4-4962-BFDE-2EB15E31FE59}" type="pres">
      <dgm:prSet presAssocID="{3A8653DB-093F-47DC-9661-AFCF1E52785E}" presName="sibTrans" presStyleLbl="sibTrans2D1" presStyleIdx="2" presStyleCnt="4"/>
      <dgm:spPr/>
      <dgm:t>
        <a:bodyPr/>
        <a:lstStyle/>
        <a:p>
          <a:endParaRPr lang="es-MX"/>
        </a:p>
      </dgm:t>
    </dgm:pt>
    <dgm:pt modelId="{887544E0-63E3-4389-92DD-9C6C5464364D}" type="pres">
      <dgm:prSet presAssocID="{95CD695E-87E8-4371-A7F2-676F8B667706}" presName="node" presStyleLbl="node1" presStyleIdx="3" presStyleCnt="4" custScaleX="139066">
        <dgm:presLayoutVars>
          <dgm:bulletEnabled val="1"/>
        </dgm:presLayoutVars>
      </dgm:prSet>
      <dgm:spPr/>
      <dgm:t>
        <a:bodyPr/>
        <a:lstStyle/>
        <a:p>
          <a:endParaRPr lang="es-MX"/>
        </a:p>
      </dgm:t>
    </dgm:pt>
    <dgm:pt modelId="{4536DDBF-C14F-47E2-9AB4-A5286E0FF5D7}" type="pres">
      <dgm:prSet presAssocID="{95CD695E-87E8-4371-A7F2-676F8B667706}" presName="dummy" presStyleCnt="0"/>
      <dgm:spPr/>
    </dgm:pt>
    <dgm:pt modelId="{8CD42EBB-0576-4C7A-85D4-6A053D4798A2}" type="pres">
      <dgm:prSet presAssocID="{0C1FEA7C-C05D-4E9B-BAC0-449021CBAED6}" presName="sibTrans" presStyleLbl="sibTrans2D1" presStyleIdx="3" presStyleCnt="4"/>
      <dgm:spPr/>
      <dgm:t>
        <a:bodyPr/>
        <a:lstStyle/>
        <a:p>
          <a:endParaRPr lang="es-MX"/>
        </a:p>
      </dgm:t>
    </dgm:pt>
  </dgm:ptLst>
  <dgm:cxnLst>
    <dgm:cxn modelId="{07E5C257-D967-436E-BFE1-2042E0B7CE33}" type="presOf" srcId="{3A8653DB-093F-47DC-9661-AFCF1E52785E}" destId="{418A5D69-37F4-4962-BFDE-2EB15E31FE59}" srcOrd="0" destOrd="0" presId="urn:microsoft.com/office/officeart/2005/8/layout/radial6"/>
    <dgm:cxn modelId="{E140F8C4-F078-499C-BDE5-CB2D9ADA4817}" srcId="{A2376683-5F99-478C-B767-146AEB8CF7C1}" destId="{95CD695E-87E8-4371-A7F2-676F8B667706}" srcOrd="3" destOrd="0" parTransId="{1E988A1B-7F74-44E3-9985-3286C992E8E4}" sibTransId="{0C1FEA7C-C05D-4E9B-BAC0-449021CBAED6}"/>
    <dgm:cxn modelId="{15BEF827-4AC8-46DB-8D77-DA5C88F145FB}" srcId="{A2376683-5F99-478C-B767-146AEB8CF7C1}" destId="{D7D52F9B-FA35-4DB6-AEA0-4331C039A844}" srcOrd="0" destOrd="0" parTransId="{B1EA553D-0034-48E9-A0AB-C8645CB0C577}" sibTransId="{48E94CD5-CABC-4832-A6EC-0B258D07433A}"/>
    <dgm:cxn modelId="{A21BDA53-4EA8-4100-BD57-2F47F2E6A8B0}" type="presOf" srcId="{E7EE7418-441F-4018-A820-ED6C027FABF8}" destId="{E7FDB586-018C-4BDD-8D06-53D2CDBA6432}" srcOrd="0" destOrd="0" presId="urn:microsoft.com/office/officeart/2005/8/layout/radial6"/>
    <dgm:cxn modelId="{E7FDE6E8-E416-4AD8-A975-01D3904D469E}" type="presOf" srcId="{7EDF797B-557E-496A-9BED-92C0965FA8F8}" destId="{69A78FDE-5ED0-4B5B-9B07-DF66E8D18041}" srcOrd="0" destOrd="0" presId="urn:microsoft.com/office/officeart/2005/8/layout/radial6"/>
    <dgm:cxn modelId="{F922B9DD-E7D8-462A-A2A1-094655B39404}" type="presOf" srcId="{D7D52F9B-FA35-4DB6-AEA0-4331C039A844}" destId="{D6FA1972-3996-4DBC-A389-EDF47026FC15}" srcOrd="0" destOrd="0" presId="urn:microsoft.com/office/officeart/2005/8/layout/radial6"/>
    <dgm:cxn modelId="{35A6C3D4-1AB2-4676-982F-AAC372ED664E}" type="presOf" srcId="{48E94CD5-CABC-4832-A6EC-0B258D07433A}" destId="{5214219A-2F28-42A9-A1AB-FCE5DD424967}" srcOrd="0" destOrd="0" presId="urn:microsoft.com/office/officeart/2005/8/layout/radial6"/>
    <dgm:cxn modelId="{381F93FB-DF71-4E40-9E2D-6631FF84B374}" type="presOf" srcId="{95CD695E-87E8-4371-A7F2-676F8B667706}" destId="{887544E0-63E3-4389-92DD-9C6C5464364D}" srcOrd="0" destOrd="0" presId="urn:microsoft.com/office/officeart/2005/8/layout/radial6"/>
    <dgm:cxn modelId="{88474B23-6F74-4AB2-AB60-24B596034031}" srcId="{A2376683-5F99-478C-B767-146AEB8CF7C1}" destId="{7EDF797B-557E-496A-9BED-92C0965FA8F8}" srcOrd="2" destOrd="0" parTransId="{60799E5A-C9CB-495C-B570-1DF7EB067963}" sibTransId="{3A8653DB-093F-47DC-9661-AFCF1E52785E}"/>
    <dgm:cxn modelId="{CC44A37A-9745-4E50-BD66-B1F0790281D3}" type="presOf" srcId="{2D2DC930-037B-4A35-BE3D-5C840AA7F6D4}" destId="{30BA824A-2CD4-4314-967E-646D178E824A}" srcOrd="0" destOrd="0" presId="urn:microsoft.com/office/officeart/2005/8/layout/radial6"/>
    <dgm:cxn modelId="{1CC667E2-0631-40D9-B551-28120DF95683}" type="presOf" srcId="{209D2C34-2657-4B7A-A7AA-B37D5698C1BE}" destId="{61069C88-D176-409C-8E57-FA52D38827CC}" srcOrd="0" destOrd="0" presId="urn:microsoft.com/office/officeart/2005/8/layout/radial6"/>
    <dgm:cxn modelId="{3B0A7736-782E-462E-841A-88E2D05CB251}" srcId="{2D2DC930-037B-4A35-BE3D-5C840AA7F6D4}" destId="{A2376683-5F99-478C-B767-146AEB8CF7C1}" srcOrd="0" destOrd="0" parTransId="{01C00809-E7D2-4901-9D8F-3DA2FD333846}" sibTransId="{C5457980-D589-4F7C-915D-4FCFC0A0DE7A}"/>
    <dgm:cxn modelId="{8268DFEF-EEC2-4CA1-BCA0-C8EAF44CCA9B}" type="presOf" srcId="{0C1FEA7C-C05D-4E9B-BAC0-449021CBAED6}" destId="{8CD42EBB-0576-4C7A-85D4-6A053D4798A2}" srcOrd="0" destOrd="0" presId="urn:microsoft.com/office/officeart/2005/8/layout/radial6"/>
    <dgm:cxn modelId="{6215A11C-945E-45D7-A6E7-C85F16D967C4}" srcId="{A2376683-5F99-478C-B767-146AEB8CF7C1}" destId="{209D2C34-2657-4B7A-A7AA-B37D5698C1BE}" srcOrd="1" destOrd="0" parTransId="{779FF94A-799F-4A28-8E58-DE1DAD004EAF}" sibTransId="{E7EE7418-441F-4018-A820-ED6C027FABF8}"/>
    <dgm:cxn modelId="{8C7FEA03-1D76-4A0A-A155-F2654B0C3C1F}" type="presOf" srcId="{A2376683-5F99-478C-B767-146AEB8CF7C1}" destId="{64170714-880C-4F46-B969-8294F1E69C1D}" srcOrd="0" destOrd="0" presId="urn:microsoft.com/office/officeart/2005/8/layout/radial6"/>
    <dgm:cxn modelId="{4D5B316A-FDF1-46CD-B48C-DE7DEDF9E03C}" type="presParOf" srcId="{30BA824A-2CD4-4314-967E-646D178E824A}" destId="{64170714-880C-4F46-B969-8294F1E69C1D}" srcOrd="0" destOrd="0" presId="urn:microsoft.com/office/officeart/2005/8/layout/radial6"/>
    <dgm:cxn modelId="{5386BECA-F66D-42F0-AF3B-DB5CE5C865E2}" type="presParOf" srcId="{30BA824A-2CD4-4314-967E-646D178E824A}" destId="{D6FA1972-3996-4DBC-A389-EDF47026FC15}" srcOrd="1" destOrd="0" presId="urn:microsoft.com/office/officeart/2005/8/layout/radial6"/>
    <dgm:cxn modelId="{0577DFD1-17A3-42F4-B7F3-1C55949B64EE}" type="presParOf" srcId="{30BA824A-2CD4-4314-967E-646D178E824A}" destId="{9C14814E-0E9C-4DD1-A47F-E6D29DDC50C4}" srcOrd="2" destOrd="0" presId="urn:microsoft.com/office/officeart/2005/8/layout/radial6"/>
    <dgm:cxn modelId="{21FF9B0C-50FE-4255-A9B2-074D9148AFDF}" type="presParOf" srcId="{30BA824A-2CD4-4314-967E-646D178E824A}" destId="{5214219A-2F28-42A9-A1AB-FCE5DD424967}" srcOrd="3" destOrd="0" presId="urn:microsoft.com/office/officeart/2005/8/layout/radial6"/>
    <dgm:cxn modelId="{B224E443-E98D-4552-931E-9DD5A83FD5FE}" type="presParOf" srcId="{30BA824A-2CD4-4314-967E-646D178E824A}" destId="{61069C88-D176-409C-8E57-FA52D38827CC}" srcOrd="4" destOrd="0" presId="urn:microsoft.com/office/officeart/2005/8/layout/radial6"/>
    <dgm:cxn modelId="{775085DA-0A10-4668-A237-F11B81477C62}" type="presParOf" srcId="{30BA824A-2CD4-4314-967E-646D178E824A}" destId="{D0F826C4-5351-4F8B-BBA5-C4ACAF0D3A3B}" srcOrd="5" destOrd="0" presId="urn:microsoft.com/office/officeart/2005/8/layout/radial6"/>
    <dgm:cxn modelId="{C7C8CC78-FDC3-4734-B71F-F496E40A3336}" type="presParOf" srcId="{30BA824A-2CD4-4314-967E-646D178E824A}" destId="{E7FDB586-018C-4BDD-8D06-53D2CDBA6432}" srcOrd="6" destOrd="0" presId="urn:microsoft.com/office/officeart/2005/8/layout/radial6"/>
    <dgm:cxn modelId="{70A82D89-D153-4B10-9C55-5C642E380E1A}" type="presParOf" srcId="{30BA824A-2CD4-4314-967E-646D178E824A}" destId="{69A78FDE-5ED0-4B5B-9B07-DF66E8D18041}" srcOrd="7" destOrd="0" presId="urn:microsoft.com/office/officeart/2005/8/layout/radial6"/>
    <dgm:cxn modelId="{A2C334B7-82C7-4387-B282-FA53465C9EA5}" type="presParOf" srcId="{30BA824A-2CD4-4314-967E-646D178E824A}" destId="{E84F76F6-B7B6-45AD-8265-B795A0EF4170}" srcOrd="8" destOrd="0" presId="urn:microsoft.com/office/officeart/2005/8/layout/radial6"/>
    <dgm:cxn modelId="{B9E8EED6-1DD8-4D3B-AB33-7A67CC380A7F}" type="presParOf" srcId="{30BA824A-2CD4-4314-967E-646D178E824A}" destId="{418A5D69-37F4-4962-BFDE-2EB15E31FE59}" srcOrd="9" destOrd="0" presId="urn:microsoft.com/office/officeart/2005/8/layout/radial6"/>
    <dgm:cxn modelId="{571BCBA2-DDF5-4594-857F-C4BD1D381CAD}" type="presParOf" srcId="{30BA824A-2CD4-4314-967E-646D178E824A}" destId="{887544E0-63E3-4389-92DD-9C6C5464364D}" srcOrd="10" destOrd="0" presId="urn:microsoft.com/office/officeart/2005/8/layout/radial6"/>
    <dgm:cxn modelId="{3638C1CE-9C2D-41D4-A1C5-AFAD53974FB3}" type="presParOf" srcId="{30BA824A-2CD4-4314-967E-646D178E824A}" destId="{4536DDBF-C14F-47E2-9AB4-A5286E0FF5D7}" srcOrd="11" destOrd="0" presId="urn:microsoft.com/office/officeart/2005/8/layout/radial6"/>
    <dgm:cxn modelId="{9889E101-CA56-4932-92BA-19FD3BCA78E3}" type="presParOf" srcId="{30BA824A-2CD4-4314-967E-646D178E824A}" destId="{8CD42EBB-0576-4C7A-85D4-6A053D4798A2}" srcOrd="12"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46D55E-AD2A-4A48-8064-F1A01C088A4F}"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s-MX"/>
        </a:p>
      </dgm:t>
    </dgm:pt>
    <dgm:pt modelId="{11A32076-D3D9-44A0-9CE6-9AA3D6E013C7}">
      <dgm:prSet phldrT="[Texto]"/>
      <dgm:spPr/>
      <dgm:t>
        <a:bodyPr/>
        <a:lstStyle/>
        <a:p>
          <a:r>
            <a:rPr lang="es-MX" dirty="0" smtClean="0"/>
            <a:t>Identificación del usuario</a:t>
          </a:r>
          <a:endParaRPr lang="es-MX" dirty="0"/>
        </a:p>
      </dgm:t>
    </dgm:pt>
    <dgm:pt modelId="{8AEDFC8C-0577-473A-8ADB-7CE45A4B9FE0}" type="parTrans" cxnId="{044913CE-813A-47FB-B365-17A7D73D3F75}">
      <dgm:prSet/>
      <dgm:spPr/>
      <dgm:t>
        <a:bodyPr/>
        <a:lstStyle/>
        <a:p>
          <a:endParaRPr lang="es-MX"/>
        </a:p>
      </dgm:t>
    </dgm:pt>
    <dgm:pt modelId="{12D8C457-2BCC-4331-B6BA-08F145D67FF4}" type="sibTrans" cxnId="{044913CE-813A-47FB-B365-17A7D73D3F75}">
      <dgm:prSet/>
      <dgm:spPr/>
      <dgm:t>
        <a:bodyPr/>
        <a:lstStyle/>
        <a:p>
          <a:endParaRPr lang="es-MX"/>
        </a:p>
      </dgm:t>
    </dgm:pt>
    <dgm:pt modelId="{3E20D944-F98B-4E0C-84D4-5EC343F29A50}">
      <dgm:prSet phldrT="[Texto]"/>
      <dgm:spPr/>
      <dgm:t>
        <a:bodyPr/>
        <a:lstStyle/>
        <a:p>
          <a:r>
            <a:rPr lang="es-MX" dirty="0" smtClean="0"/>
            <a:t>Historia del usuario</a:t>
          </a:r>
          <a:endParaRPr lang="es-MX" dirty="0"/>
        </a:p>
      </dgm:t>
    </dgm:pt>
    <dgm:pt modelId="{5CD65AFF-97C4-4378-9117-7E5E3C8F4D68}" type="parTrans" cxnId="{8BF4C328-1E74-4138-AA9B-AC079C890925}">
      <dgm:prSet/>
      <dgm:spPr/>
      <dgm:t>
        <a:bodyPr/>
        <a:lstStyle/>
        <a:p>
          <a:endParaRPr lang="es-MX"/>
        </a:p>
      </dgm:t>
    </dgm:pt>
    <dgm:pt modelId="{A8AA3F4A-2C18-40BD-9A83-CAA12E215B7A}" type="sibTrans" cxnId="{8BF4C328-1E74-4138-AA9B-AC079C890925}">
      <dgm:prSet/>
      <dgm:spPr/>
      <dgm:t>
        <a:bodyPr/>
        <a:lstStyle/>
        <a:p>
          <a:endParaRPr lang="es-MX"/>
        </a:p>
      </dgm:t>
    </dgm:pt>
    <dgm:pt modelId="{2D9D8D8B-FC19-45BE-B624-C4C6D4D70AD1}">
      <dgm:prSet phldrT="[Texto]"/>
      <dgm:spPr/>
      <dgm:t>
        <a:bodyPr/>
        <a:lstStyle/>
        <a:p>
          <a:r>
            <a:rPr lang="es-MX" dirty="0" smtClean="0"/>
            <a:t>Planificación de iteraciones</a:t>
          </a:r>
          <a:endParaRPr lang="es-MX" dirty="0"/>
        </a:p>
      </dgm:t>
    </dgm:pt>
    <dgm:pt modelId="{94AE5E48-DDC3-4297-A765-291A2A7A2456}" type="parTrans" cxnId="{7DC6739B-B4FA-4463-B397-0FD6DD6CD577}">
      <dgm:prSet/>
      <dgm:spPr/>
      <dgm:t>
        <a:bodyPr/>
        <a:lstStyle/>
        <a:p>
          <a:endParaRPr lang="es-MX"/>
        </a:p>
      </dgm:t>
    </dgm:pt>
    <dgm:pt modelId="{17D518DF-77CA-472D-980F-B56F266F6743}" type="sibTrans" cxnId="{7DC6739B-B4FA-4463-B397-0FD6DD6CD577}">
      <dgm:prSet/>
      <dgm:spPr/>
      <dgm:t>
        <a:bodyPr/>
        <a:lstStyle/>
        <a:p>
          <a:endParaRPr lang="es-MX"/>
        </a:p>
      </dgm:t>
    </dgm:pt>
    <dgm:pt modelId="{99980F2D-C1B7-4856-9B6F-A96FC082A58A}" type="pres">
      <dgm:prSet presAssocID="{DC46D55E-AD2A-4A48-8064-F1A01C088A4F}" presName="Name0" presStyleCnt="0">
        <dgm:presLayoutVars>
          <dgm:dir/>
          <dgm:resizeHandles val="exact"/>
        </dgm:presLayoutVars>
      </dgm:prSet>
      <dgm:spPr/>
      <dgm:t>
        <a:bodyPr/>
        <a:lstStyle/>
        <a:p>
          <a:endParaRPr lang="es-MX"/>
        </a:p>
      </dgm:t>
    </dgm:pt>
    <dgm:pt modelId="{81A85E6A-AC67-4FBD-A665-34B1002C4A84}" type="pres">
      <dgm:prSet presAssocID="{DC46D55E-AD2A-4A48-8064-F1A01C088A4F}" presName="cycle" presStyleCnt="0"/>
      <dgm:spPr/>
    </dgm:pt>
    <dgm:pt modelId="{FE1CA61E-66E6-417A-B4BE-0F8F3494A581}" type="pres">
      <dgm:prSet presAssocID="{11A32076-D3D9-44A0-9CE6-9AA3D6E013C7}" presName="nodeFirstNode" presStyleLbl="node1" presStyleIdx="0" presStyleCnt="3" custScaleX="65281" custScaleY="38097">
        <dgm:presLayoutVars>
          <dgm:bulletEnabled val="1"/>
        </dgm:presLayoutVars>
      </dgm:prSet>
      <dgm:spPr/>
      <dgm:t>
        <a:bodyPr/>
        <a:lstStyle/>
        <a:p>
          <a:endParaRPr lang="es-MX"/>
        </a:p>
      </dgm:t>
    </dgm:pt>
    <dgm:pt modelId="{0834AD5D-010E-42E8-86EA-7D2644DD1405}" type="pres">
      <dgm:prSet presAssocID="{12D8C457-2BCC-4331-B6BA-08F145D67FF4}" presName="sibTransFirstNode" presStyleLbl="bgShp" presStyleIdx="0" presStyleCnt="1"/>
      <dgm:spPr/>
      <dgm:t>
        <a:bodyPr/>
        <a:lstStyle/>
        <a:p>
          <a:endParaRPr lang="es-MX"/>
        </a:p>
      </dgm:t>
    </dgm:pt>
    <dgm:pt modelId="{B5CCF7BE-4276-4BB1-AF76-0CA5293B868E}" type="pres">
      <dgm:prSet presAssocID="{3E20D944-F98B-4E0C-84D4-5EC343F29A50}" presName="nodeFollowingNodes" presStyleLbl="node1" presStyleIdx="1" presStyleCnt="3" custScaleX="65281" custScaleY="38097">
        <dgm:presLayoutVars>
          <dgm:bulletEnabled val="1"/>
        </dgm:presLayoutVars>
      </dgm:prSet>
      <dgm:spPr/>
      <dgm:t>
        <a:bodyPr/>
        <a:lstStyle/>
        <a:p>
          <a:endParaRPr lang="es-MX"/>
        </a:p>
      </dgm:t>
    </dgm:pt>
    <dgm:pt modelId="{E428B76E-C165-47D0-A16F-88ADC39203BF}" type="pres">
      <dgm:prSet presAssocID="{2D9D8D8B-FC19-45BE-B624-C4C6D4D70AD1}" presName="nodeFollowingNodes" presStyleLbl="node1" presStyleIdx="2" presStyleCnt="3" custScaleX="65281" custScaleY="38097">
        <dgm:presLayoutVars>
          <dgm:bulletEnabled val="1"/>
        </dgm:presLayoutVars>
      </dgm:prSet>
      <dgm:spPr/>
      <dgm:t>
        <a:bodyPr/>
        <a:lstStyle/>
        <a:p>
          <a:endParaRPr lang="es-MX"/>
        </a:p>
      </dgm:t>
    </dgm:pt>
  </dgm:ptLst>
  <dgm:cxnLst>
    <dgm:cxn modelId="{175D71DC-0597-43CC-81D1-2191E719F243}" type="presOf" srcId="{DC46D55E-AD2A-4A48-8064-F1A01C088A4F}" destId="{99980F2D-C1B7-4856-9B6F-A96FC082A58A}" srcOrd="0" destOrd="0" presId="urn:microsoft.com/office/officeart/2005/8/layout/cycle3"/>
    <dgm:cxn modelId="{7DC6739B-B4FA-4463-B397-0FD6DD6CD577}" srcId="{DC46D55E-AD2A-4A48-8064-F1A01C088A4F}" destId="{2D9D8D8B-FC19-45BE-B624-C4C6D4D70AD1}" srcOrd="2" destOrd="0" parTransId="{94AE5E48-DDC3-4297-A765-291A2A7A2456}" sibTransId="{17D518DF-77CA-472D-980F-B56F266F6743}"/>
    <dgm:cxn modelId="{044913CE-813A-47FB-B365-17A7D73D3F75}" srcId="{DC46D55E-AD2A-4A48-8064-F1A01C088A4F}" destId="{11A32076-D3D9-44A0-9CE6-9AA3D6E013C7}" srcOrd="0" destOrd="0" parTransId="{8AEDFC8C-0577-473A-8ADB-7CE45A4B9FE0}" sibTransId="{12D8C457-2BCC-4331-B6BA-08F145D67FF4}"/>
    <dgm:cxn modelId="{48118B5E-B9B9-4D2E-BDD5-3E965D824B31}" type="presOf" srcId="{2D9D8D8B-FC19-45BE-B624-C4C6D4D70AD1}" destId="{E428B76E-C165-47D0-A16F-88ADC39203BF}" srcOrd="0" destOrd="0" presId="urn:microsoft.com/office/officeart/2005/8/layout/cycle3"/>
    <dgm:cxn modelId="{FB782322-12B1-4E93-A84B-BD4E80544AC8}" type="presOf" srcId="{12D8C457-2BCC-4331-B6BA-08F145D67FF4}" destId="{0834AD5D-010E-42E8-86EA-7D2644DD1405}" srcOrd="0" destOrd="0" presId="urn:microsoft.com/office/officeart/2005/8/layout/cycle3"/>
    <dgm:cxn modelId="{35610480-1CEF-4CBD-9F8F-F6DA889CD4B0}" type="presOf" srcId="{11A32076-D3D9-44A0-9CE6-9AA3D6E013C7}" destId="{FE1CA61E-66E6-417A-B4BE-0F8F3494A581}" srcOrd="0" destOrd="0" presId="urn:microsoft.com/office/officeart/2005/8/layout/cycle3"/>
    <dgm:cxn modelId="{8103FED0-81E9-42BC-8B9A-2BDA68B13F83}" type="presOf" srcId="{3E20D944-F98B-4E0C-84D4-5EC343F29A50}" destId="{B5CCF7BE-4276-4BB1-AF76-0CA5293B868E}" srcOrd="0" destOrd="0" presId="urn:microsoft.com/office/officeart/2005/8/layout/cycle3"/>
    <dgm:cxn modelId="{8BF4C328-1E74-4138-AA9B-AC079C890925}" srcId="{DC46D55E-AD2A-4A48-8064-F1A01C088A4F}" destId="{3E20D944-F98B-4E0C-84D4-5EC343F29A50}" srcOrd="1" destOrd="0" parTransId="{5CD65AFF-97C4-4378-9117-7E5E3C8F4D68}" sibTransId="{A8AA3F4A-2C18-40BD-9A83-CAA12E215B7A}"/>
    <dgm:cxn modelId="{ECA74376-4123-415B-B818-08062E17FD5D}" type="presParOf" srcId="{99980F2D-C1B7-4856-9B6F-A96FC082A58A}" destId="{81A85E6A-AC67-4FBD-A665-34B1002C4A84}" srcOrd="0" destOrd="0" presId="urn:microsoft.com/office/officeart/2005/8/layout/cycle3"/>
    <dgm:cxn modelId="{C2436309-3CA8-4DF1-99AB-A91B88D587D9}" type="presParOf" srcId="{81A85E6A-AC67-4FBD-A665-34B1002C4A84}" destId="{FE1CA61E-66E6-417A-B4BE-0F8F3494A581}" srcOrd="0" destOrd="0" presId="urn:microsoft.com/office/officeart/2005/8/layout/cycle3"/>
    <dgm:cxn modelId="{D94B4797-BE6D-4F54-8C59-F89351D06269}" type="presParOf" srcId="{81A85E6A-AC67-4FBD-A665-34B1002C4A84}" destId="{0834AD5D-010E-42E8-86EA-7D2644DD1405}" srcOrd="1" destOrd="0" presId="urn:microsoft.com/office/officeart/2005/8/layout/cycle3"/>
    <dgm:cxn modelId="{73137714-D340-4E8F-A741-28C875310B55}" type="presParOf" srcId="{81A85E6A-AC67-4FBD-A665-34B1002C4A84}" destId="{B5CCF7BE-4276-4BB1-AF76-0CA5293B868E}" srcOrd="2" destOrd="0" presId="urn:microsoft.com/office/officeart/2005/8/layout/cycle3"/>
    <dgm:cxn modelId="{56B002D9-14B7-4961-9190-E61715C3B57C}" type="presParOf" srcId="{81A85E6A-AC67-4FBD-A665-34B1002C4A84}" destId="{E428B76E-C165-47D0-A16F-88ADC39203BF}" srcOrd="3"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336FEE-3AA4-4377-8C5C-007A3630B673}" type="doc">
      <dgm:prSet loTypeId="urn:microsoft.com/office/officeart/2009/layout/CircleArrowProcess" loCatId="cycle" qsTypeId="urn:microsoft.com/office/officeart/2005/8/quickstyle/simple1" qsCatId="simple" csTypeId="urn:microsoft.com/office/officeart/2005/8/colors/accent0_1" csCatId="mainScheme" phldr="1"/>
      <dgm:spPr/>
      <dgm:t>
        <a:bodyPr/>
        <a:lstStyle/>
        <a:p>
          <a:endParaRPr lang="es-MX"/>
        </a:p>
      </dgm:t>
    </dgm:pt>
    <dgm:pt modelId="{736D66C1-769B-48E9-8145-9386502671D8}">
      <dgm:prSet phldrT="[Texto]"/>
      <dgm:spPr/>
      <dgm:t>
        <a:bodyPr/>
        <a:lstStyle/>
        <a:p>
          <a:r>
            <a:rPr lang="es-MX" dirty="0" smtClean="0"/>
            <a:t>Prueba</a:t>
          </a:r>
          <a:endParaRPr lang="es-MX" dirty="0"/>
        </a:p>
      </dgm:t>
    </dgm:pt>
    <dgm:pt modelId="{9040B7CD-81E6-45E1-A84D-2866C6603079}" type="parTrans" cxnId="{FE4C2339-6437-4FD7-9264-AF91F37B72D1}">
      <dgm:prSet/>
      <dgm:spPr/>
      <dgm:t>
        <a:bodyPr/>
        <a:lstStyle/>
        <a:p>
          <a:endParaRPr lang="es-MX"/>
        </a:p>
      </dgm:t>
    </dgm:pt>
    <dgm:pt modelId="{46A5D3C3-6F97-41A8-AB9A-649B88CBFBC4}" type="sibTrans" cxnId="{FE4C2339-6437-4FD7-9264-AF91F37B72D1}">
      <dgm:prSet/>
      <dgm:spPr/>
      <dgm:t>
        <a:bodyPr/>
        <a:lstStyle/>
        <a:p>
          <a:endParaRPr lang="es-MX"/>
        </a:p>
      </dgm:t>
    </dgm:pt>
    <dgm:pt modelId="{0DB30809-CCD0-4B57-9512-C076E624DD9F}">
      <dgm:prSet phldrT="[Texto]"/>
      <dgm:spPr/>
      <dgm:t>
        <a:bodyPr/>
        <a:lstStyle/>
        <a:p>
          <a:r>
            <a:rPr lang="es-MX" dirty="0" smtClean="0"/>
            <a:t>Código</a:t>
          </a:r>
          <a:endParaRPr lang="es-MX" dirty="0"/>
        </a:p>
      </dgm:t>
    </dgm:pt>
    <dgm:pt modelId="{2262F239-8D64-4296-B22D-11289CB330F9}" type="parTrans" cxnId="{CF57F096-9218-4B02-B951-28297E0D13FA}">
      <dgm:prSet/>
      <dgm:spPr/>
      <dgm:t>
        <a:bodyPr/>
        <a:lstStyle/>
        <a:p>
          <a:endParaRPr lang="es-MX"/>
        </a:p>
      </dgm:t>
    </dgm:pt>
    <dgm:pt modelId="{33914DF0-9041-402D-8F8F-FFB292298D84}" type="sibTrans" cxnId="{CF57F096-9218-4B02-B951-28297E0D13FA}">
      <dgm:prSet/>
      <dgm:spPr/>
      <dgm:t>
        <a:bodyPr/>
        <a:lstStyle/>
        <a:p>
          <a:endParaRPr lang="es-MX"/>
        </a:p>
      </dgm:t>
    </dgm:pt>
    <dgm:pt modelId="{75678D9B-73CB-450F-9898-A664F7BE3E76}">
      <dgm:prSet phldrT="[Texto]"/>
      <dgm:spPr/>
      <dgm:t>
        <a:bodyPr/>
        <a:lstStyle/>
        <a:p>
          <a:r>
            <a:rPr lang="es-MX" dirty="0" err="1" smtClean="0"/>
            <a:t>Refactorizar</a:t>
          </a:r>
          <a:endParaRPr lang="es-MX" dirty="0"/>
        </a:p>
      </dgm:t>
    </dgm:pt>
    <dgm:pt modelId="{E9E99D13-E44D-4E84-BB5B-E046DC140C5F}" type="parTrans" cxnId="{A0BD5DB0-17E3-4C27-814D-8BB2E1E54D0E}">
      <dgm:prSet/>
      <dgm:spPr/>
      <dgm:t>
        <a:bodyPr/>
        <a:lstStyle/>
        <a:p>
          <a:endParaRPr lang="es-MX"/>
        </a:p>
      </dgm:t>
    </dgm:pt>
    <dgm:pt modelId="{B3DD8A60-1FEF-45F4-91F5-FB589D3BE97D}" type="sibTrans" cxnId="{A0BD5DB0-17E3-4C27-814D-8BB2E1E54D0E}">
      <dgm:prSet/>
      <dgm:spPr/>
      <dgm:t>
        <a:bodyPr/>
        <a:lstStyle/>
        <a:p>
          <a:endParaRPr lang="es-MX"/>
        </a:p>
      </dgm:t>
    </dgm:pt>
    <dgm:pt modelId="{B04428CE-AEDB-4C54-941D-7238F72A0F76}" type="pres">
      <dgm:prSet presAssocID="{76336FEE-3AA4-4377-8C5C-007A3630B673}" presName="Name0" presStyleCnt="0">
        <dgm:presLayoutVars>
          <dgm:chMax val="7"/>
          <dgm:chPref val="7"/>
          <dgm:dir/>
          <dgm:animLvl val="lvl"/>
        </dgm:presLayoutVars>
      </dgm:prSet>
      <dgm:spPr/>
      <dgm:t>
        <a:bodyPr/>
        <a:lstStyle/>
        <a:p>
          <a:endParaRPr lang="es-MX"/>
        </a:p>
      </dgm:t>
    </dgm:pt>
    <dgm:pt modelId="{653F0C80-DA13-4D50-9BCC-60520754E0C2}" type="pres">
      <dgm:prSet presAssocID="{736D66C1-769B-48E9-8145-9386502671D8}" presName="Accent1" presStyleCnt="0"/>
      <dgm:spPr/>
    </dgm:pt>
    <dgm:pt modelId="{665DB54B-061E-462F-96ED-69C07FD18468}" type="pres">
      <dgm:prSet presAssocID="{736D66C1-769B-48E9-8145-9386502671D8}" presName="Accent" presStyleLbl="node1" presStyleIdx="0" presStyleCnt="3"/>
      <dgm:spPr/>
    </dgm:pt>
    <dgm:pt modelId="{DF924B3C-E70A-4755-A538-73F365E885A1}" type="pres">
      <dgm:prSet presAssocID="{736D66C1-769B-48E9-8145-9386502671D8}" presName="Parent1" presStyleLbl="revTx" presStyleIdx="0" presStyleCnt="3">
        <dgm:presLayoutVars>
          <dgm:chMax val="1"/>
          <dgm:chPref val="1"/>
          <dgm:bulletEnabled val="1"/>
        </dgm:presLayoutVars>
      </dgm:prSet>
      <dgm:spPr/>
      <dgm:t>
        <a:bodyPr/>
        <a:lstStyle/>
        <a:p>
          <a:endParaRPr lang="es-MX"/>
        </a:p>
      </dgm:t>
    </dgm:pt>
    <dgm:pt modelId="{E666A27E-5C0B-4E67-8334-C46379B32926}" type="pres">
      <dgm:prSet presAssocID="{0DB30809-CCD0-4B57-9512-C076E624DD9F}" presName="Accent2" presStyleCnt="0"/>
      <dgm:spPr/>
    </dgm:pt>
    <dgm:pt modelId="{61F4E216-E5DA-4AD1-9919-59948360587D}" type="pres">
      <dgm:prSet presAssocID="{0DB30809-CCD0-4B57-9512-C076E624DD9F}" presName="Accent" presStyleLbl="node1" presStyleIdx="1" presStyleCnt="3"/>
      <dgm:spPr/>
    </dgm:pt>
    <dgm:pt modelId="{D9471FAC-7184-4BC7-898D-9EA99C67093C}" type="pres">
      <dgm:prSet presAssocID="{0DB30809-CCD0-4B57-9512-C076E624DD9F}" presName="Parent2" presStyleLbl="revTx" presStyleIdx="1" presStyleCnt="3">
        <dgm:presLayoutVars>
          <dgm:chMax val="1"/>
          <dgm:chPref val="1"/>
          <dgm:bulletEnabled val="1"/>
        </dgm:presLayoutVars>
      </dgm:prSet>
      <dgm:spPr/>
      <dgm:t>
        <a:bodyPr/>
        <a:lstStyle/>
        <a:p>
          <a:endParaRPr lang="es-MX"/>
        </a:p>
      </dgm:t>
    </dgm:pt>
    <dgm:pt modelId="{564DAC3C-056F-4E16-8050-978FFA412CCB}" type="pres">
      <dgm:prSet presAssocID="{75678D9B-73CB-450F-9898-A664F7BE3E76}" presName="Accent3" presStyleCnt="0"/>
      <dgm:spPr/>
    </dgm:pt>
    <dgm:pt modelId="{F3081689-E732-4581-970D-A4687F003ACE}" type="pres">
      <dgm:prSet presAssocID="{75678D9B-73CB-450F-9898-A664F7BE3E76}" presName="Accent" presStyleLbl="node1" presStyleIdx="2" presStyleCnt="3"/>
      <dgm:spPr/>
    </dgm:pt>
    <dgm:pt modelId="{0A5BACDE-5696-47EE-B500-D223533956C2}" type="pres">
      <dgm:prSet presAssocID="{75678D9B-73CB-450F-9898-A664F7BE3E76}" presName="Parent3" presStyleLbl="revTx" presStyleIdx="2" presStyleCnt="3">
        <dgm:presLayoutVars>
          <dgm:chMax val="1"/>
          <dgm:chPref val="1"/>
          <dgm:bulletEnabled val="1"/>
        </dgm:presLayoutVars>
      </dgm:prSet>
      <dgm:spPr/>
      <dgm:t>
        <a:bodyPr/>
        <a:lstStyle/>
        <a:p>
          <a:endParaRPr lang="es-MX"/>
        </a:p>
      </dgm:t>
    </dgm:pt>
  </dgm:ptLst>
  <dgm:cxnLst>
    <dgm:cxn modelId="{448865B6-AE16-435D-9611-E68A6E4F62F6}" type="presOf" srcId="{76336FEE-3AA4-4377-8C5C-007A3630B673}" destId="{B04428CE-AEDB-4C54-941D-7238F72A0F76}" srcOrd="0" destOrd="0" presId="urn:microsoft.com/office/officeart/2009/layout/CircleArrowProcess"/>
    <dgm:cxn modelId="{A0BD5DB0-17E3-4C27-814D-8BB2E1E54D0E}" srcId="{76336FEE-3AA4-4377-8C5C-007A3630B673}" destId="{75678D9B-73CB-450F-9898-A664F7BE3E76}" srcOrd="2" destOrd="0" parTransId="{E9E99D13-E44D-4E84-BB5B-E046DC140C5F}" sibTransId="{B3DD8A60-1FEF-45F4-91F5-FB589D3BE97D}"/>
    <dgm:cxn modelId="{E0002E16-72E1-428F-A99E-0696BB0502E5}" type="presOf" srcId="{0DB30809-CCD0-4B57-9512-C076E624DD9F}" destId="{D9471FAC-7184-4BC7-898D-9EA99C67093C}" srcOrd="0" destOrd="0" presId="urn:microsoft.com/office/officeart/2009/layout/CircleArrowProcess"/>
    <dgm:cxn modelId="{DE5071AA-4E42-4C32-9ED7-2313356FF184}" type="presOf" srcId="{75678D9B-73CB-450F-9898-A664F7BE3E76}" destId="{0A5BACDE-5696-47EE-B500-D223533956C2}" srcOrd="0" destOrd="0" presId="urn:microsoft.com/office/officeart/2009/layout/CircleArrowProcess"/>
    <dgm:cxn modelId="{CF57F096-9218-4B02-B951-28297E0D13FA}" srcId="{76336FEE-3AA4-4377-8C5C-007A3630B673}" destId="{0DB30809-CCD0-4B57-9512-C076E624DD9F}" srcOrd="1" destOrd="0" parTransId="{2262F239-8D64-4296-B22D-11289CB330F9}" sibTransId="{33914DF0-9041-402D-8F8F-FFB292298D84}"/>
    <dgm:cxn modelId="{FE4C2339-6437-4FD7-9264-AF91F37B72D1}" srcId="{76336FEE-3AA4-4377-8C5C-007A3630B673}" destId="{736D66C1-769B-48E9-8145-9386502671D8}" srcOrd="0" destOrd="0" parTransId="{9040B7CD-81E6-45E1-A84D-2866C6603079}" sibTransId="{46A5D3C3-6F97-41A8-AB9A-649B88CBFBC4}"/>
    <dgm:cxn modelId="{F5B5C0C9-11CD-484F-A580-750B4EEC37A4}" type="presOf" srcId="{736D66C1-769B-48E9-8145-9386502671D8}" destId="{DF924B3C-E70A-4755-A538-73F365E885A1}" srcOrd="0" destOrd="0" presId="urn:microsoft.com/office/officeart/2009/layout/CircleArrowProcess"/>
    <dgm:cxn modelId="{8CA48DAB-D562-4414-AE08-B8C254910F84}" type="presParOf" srcId="{B04428CE-AEDB-4C54-941D-7238F72A0F76}" destId="{653F0C80-DA13-4D50-9BCC-60520754E0C2}" srcOrd="0" destOrd="0" presId="urn:microsoft.com/office/officeart/2009/layout/CircleArrowProcess"/>
    <dgm:cxn modelId="{ADCE1D3A-0A3C-41C4-9C54-D56420A3F166}" type="presParOf" srcId="{653F0C80-DA13-4D50-9BCC-60520754E0C2}" destId="{665DB54B-061E-462F-96ED-69C07FD18468}" srcOrd="0" destOrd="0" presId="urn:microsoft.com/office/officeart/2009/layout/CircleArrowProcess"/>
    <dgm:cxn modelId="{7842D34E-A18C-449F-8469-413CB432ACD8}" type="presParOf" srcId="{B04428CE-AEDB-4C54-941D-7238F72A0F76}" destId="{DF924B3C-E70A-4755-A538-73F365E885A1}" srcOrd="1" destOrd="0" presId="urn:microsoft.com/office/officeart/2009/layout/CircleArrowProcess"/>
    <dgm:cxn modelId="{0F0DE67F-E2DA-4B3C-9248-BDCA64657333}" type="presParOf" srcId="{B04428CE-AEDB-4C54-941D-7238F72A0F76}" destId="{E666A27E-5C0B-4E67-8334-C46379B32926}" srcOrd="2" destOrd="0" presId="urn:microsoft.com/office/officeart/2009/layout/CircleArrowProcess"/>
    <dgm:cxn modelId="{412AA50E-85C1-4AAB-8A11-E6304C3309B9}" type="presParOf" srcId="{E666A27E-5C0B-4E67-8334-C46379B32926}" destId="{61F4E216-E5DA-4AD1-9919-59948360587D}" srcOrd="0" destOrd="0" presId="urn:microsoft.com/office/officeart/2009/layout/CircleArrowProcess"/>
    <dgm:cxn modelId="{5E1D1DD0-A324-43FA-8732-883B8D562059}" type="presParOf" srcId="{B04428CE-AEDB-4C54-941D-7238F72A0F76}" destId="{D9471FAC-7184-4BC7-898D-9EA99C67093C}" srcOrd="3" destOrd="0" presId="urn:microsoft.com/office/officeart/2009/layout/CircleArrowProcess"/>
    <dgm:cxn modelId="{21414F63-1BC4-4455-8E9E-2008F100CBA2}" type="presParOf" srcId="{B04428CE-AEDB-4C54-941D-7238F72A0F76}" destId="{564DAC3C-056F-4E16-8050-978FFA412CCB}" srcOrd="4" destOrd="0" presId="urn:microsoft.com/office/officeart/2009/layout/CircleArrowProcess"/>
    <dgm:cxn modelId="{042C03D7-ED1A-41E5-905F-2430D51EAA7B}" type="presParOf" srcId="{564DAC3C-056F-4E16-8050-978FFA412CCB}" destId="{F3081689-E732-4581-970D-A4687F003ACE}" srcOrd="0" destOrd="0" presId="urn:microsoft.com/office/officeart/2009/layout/CircleArrowProcess"/>
    <dgm:cxn modelId="{4D937B7B-BA1F-4052-9094-B2B02F02DD51}" type="presParOf" srcId="{B04428CE-AEDB-4C54-941D-7238F72A0F76}" destId="{0A5BACDE-5696-47EE-B500-D223533956C2}" srcOrd="5" destOrd="0" presId="urn:microsoft.com/office/officeart/2009/layout/CircleArrow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2DC930-037B-4A35-BE3D-5C840AA7F6D4}"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s-MX"/>
        </a:p>
      </dgm:t>
    </dgm:pt>
    <dgm:pt modelId="{A2376683-5F99-478C-B767-146AEB8CF7C1}">
      <dgm:prSet phldrT="[Texto]"/>
      <dgm:spPr/>
      <dgm:t>
        <a:bodyPr/>
        <a:lstStyle/>
        <a:p>
          <a:pPr algn="ctr"/>
          <a:r>
            <a:rPr lang="es-MX" dirty="0" smtClean="0"/>
            <a:t>Control de calidad y pruebas de aceptación</a:t>
          </a:r>
          <a:endParaRPr lang="es-MX" dirty="0"/>
        </a:p>
      </dgm:t>
    </dgm:pt>
    <dgm:pt modelId="{01C00809-E7D2-4901-9D8F-3DA2FD333846}" type="parTrans" cxnId="{3B0A7736-782E-462E-841A-88E2D05CB251}">
      <dgm:prSet/>
      <dgm:spPr/>
      <dgm:t>
        <a:bodyPr/>
        <a:lstStyle/>
        <a:p>
          <a:endParaRPr lang="es-MX"/>
        </a:p>
      </dgm:t>
    </dgm:pt>
    <dgm:pt modelId="{C5457980-D589-4F7C-915D-4FCFC0A0DE7A}" type="sibTrans" cxnId="{3B0A7736-782E-462E-841A-88E2D05CB251}">
      <dgm:prSet/>
      <dgm:spPr/>
      <dgm:t>
        <a:bodyPr/>
        <a:lstStyle/>
        <a:p>
          <a:endParaRPr lang="es-MX"/>
        </a:p>
      </dgm:t>
    </dgm:pt>
    <dgm:pt modelId="{D7D52F9B-FA35-4DB6-AEA0-4331C039A844}">
      <dgm:prSet phldrT="[Texto]" custT="1"/>
      <dgm:spPr/>
      <dgm:t>
        <a:bodyPr/>
        <a:lstStyle/>
        <a:p>
          <a:r>
            <a:rPr lang="es-MX" sz="1600" dirty="0" smtClean="0"/>
            <a:t>Pruebas</a:t>
          </a:r>
          <a:r>
            <a:rPr lang="es-MX" sz="900" dirty="0" smtClean="0"/>
            <a:t> </a:t>
          </a:r>
          <a:endParaRPr lang="es-MX" sz="900" dirty="0"/>
        </a:p>
      </dgm:t>
    </dgm:pt>
    <dgm:pt modelId="{B1EA553D-0034-48E9-A0AB-C8645CB0C577}" type="parTrans" cxnId="{15BEF827-4AC8-46DB-8D77-DA5C88F145FB}">
      <dgm:prSet/>
      <dgm:spPr/>
      <dgm:t>
        <a:bodyPr/>
        <a:lstStyle/>
        <a:p>
          <a:endParaRPr lang="es-MX"/>
        </a:p>
      </dgm:t>
    </dgm:pt>
    <dgm:pt modelId="{48E94CD5-CABC-4832-A6EC-0B258D07433A}" type="sibTrans" cxnId="{15BEF827-4AC8-46DB-8D77-DA5C88F145FB}">
      <dgm:prSet/>
      <dgm:spPr/>
      <dgm:t>
        <a:bodyPr/>
        <a:lstStyle/>
        <a:p>
          <a:endParaRPr lang="es-MX"/>
        </a:p>
      </dgm:t>
    </dgm:pt>
    <dgm:pt modelId="{209D2C34-2657-4B7A-A7AA-B37D5698C1BE}">
      <dgm:prSet phldrT="[Texto]" custT="1"/>
      <dgm:spPr/>
      <dgm:t>
        <a:bodyPr/>
        <a:lstStyle/>
        <a:p>
          <a:r>
            <a:rPr lang="es-MX" sz="1600" dirty="0" smtClean="0"/>
            <a:t>Integración</a:t>
          </a:r>
          <a:endParaRPr lang="es-MX" sz="1600" dirty="0"/>
        </a:p>
      </dgm:t>
    </dgm:pt>
    <dgm:pt modelId="{779FF94A-799F-4A28-8E58-DE1DAD004EAF}" type="parTrans" cxnId="{6215A11C-945E-45D7-A6E7-C85F16D967C4}">
      <dgm:prSet/>
      <dgm:spPr/>
      <dgm:t>
        <a:bodyPr/>
        <a:lstStyle/>
        <a:p>
          <a:endParaRPr lang="es-MX"/>
        </a:p>
      </dgm:t>
    </dgm:pt>
    <dgm:pt modelId="{E7EE7418-441F-4018-A820-ED6C027FABF8}" type="sibTrans" cxnId="{6215A11C-945E-45D7-A6E7-C85F16D967C4}">
      <dgm:prSet/>
      <dgm:spPr/>
      <dgm:t>
        <a:bodyPr/>
        <a:lstStyle/>
        <a:p>
          <a:endParaRPr lang="es-MX"/>
        </a:p>
      </dgm:t>
    </dgm:pt>
    <dgm:pt modelId="{7EDF797B-557E-496A-9BED-92C0965FA8F8}">
      <dgm:prSet phldrT="[Texto]" custT="1"/>
      <dgm:spPr/>
      <dgm:t>
        <a:bodyPr/>
        <a:lstStyle/>
        <a:p>
          <a:r>
            <a:rPr lang="es-MX" sz="1400" dirty="0" smtClean="0"/>
            <a:t>Pruebas de usabilidad</a:t>
          </a:r>
          <a:endParaRPr lang="es-MX" sz="1400" dirty="0"/>
        </a:p>
      </dgm:t>
    </dgm:pt>
    <dgm:pt modelId="{60799E5A-C9CB-495C-B570-1DF7EB067963}" type="parTrans" cxnId="{88474B23-6F74-4AB2-AB60-24B596034031}">
      <dgm:prSet/>
      <dgm:spPr/>
      <dgm:t>
        <a:bodyPr/>
        <a:lstStyle/>
        <a:p>
          <a:endParaRPr lang="es-MX"/>
        </a:p>
      </dgm:t>
    </dgm:pt>
    <dgm:pt modelId="{3A8653DB-093F-47DC-9661-AFCF1E52785E}" type="sibTrans" cxnId="{88474B23-6F74-4AB2-AB60-24B596034031}">
      <dgm:prSet/>
      <dgm:spPr/>
      <dgm:t>
        <a:bodyPr/>
        <a:lstStyle/>
        <a:p>
          <a:endParaRPr lang="es-MX"/>
        </a:p>
      </dgm:t>
    </dgm:pt>
    <dgm:pt modelId="{95CD695E-87E8-4371-A7F2-676F8B667706}">
      <dgm:prSet phldrT="[Texto]" custT="1"/>
      <dgm:spPr/>
      <dgm:t>
        <a:bodyPr/>
        <a:lstStyle/>
        <a:p>
          <a:r>
            <a:rPr lang="es-MX" sz="1600" dirty="0" smtClean="0"/>
            <a:t>Aceptación de la aplicación</a:t>
          </a:r>
          <a:endParaRPr lang="es-MX" sz="1050" dirty="0"/>
        </a:p>
      </dgm:t>
    </dgm:pt>
    <dgm:pt modelId="{1E988A1B-7F74-44E3-9985-3286C992E8E4}" type="parTrans" cxnId="{E140F8C4-F078-499C-BDE5-CB2D9ADA4817}">
      <dgm:prSet/>
      <dgm:spPr/>
      <dgm:t>
        <a:bodyPr/>
        <a:lstStyle/>
        <a:p>
          <a:endParaRPr lang="es-MX"/>
        </a:p>
      </dgm:t>
    </dgm:pt>
    <dgm:pt modelId="{0C1FEA7C-C05D-4E9B-BAC0-449021CBAED6}" type="sibTrans" cxnId="{E140F8C4-F078-499C-BDE5-CB2D9ADA4817}">
      <dgm:prSet/>
      <dgm:spPr/>
      <dgm:t>
        <a:bodyPr/>
        <a:lstStyle/>
        <a:p>
          <a:endParaRPr lang="es-MX"/>
        </a:p>
      </dgm:t>
    </dgm:pt>
    <dgm:pt modelId="{30BA824A-2CD4-4314-967E-646D178E824A}" type="pres">
      <dgm:prSet presAssocID="{2D2DC930-037B-4A35-BE3D-5C840AA7F6D4}" presName="Name0" presStyleCnt="0">
        <dgm:presLayoutVars>
          <dgm:chMax val="1"/>
          <dgm:dir/>
          <dgm:animLvl val="ctr"/>
          <dgm:resizeHandles val="exact"/>
        </dgm:presLayoutVars>
      </dgm:prSet>
      <dgm:spPr/>
      <dgm:t>
        <a:bodyPr/>
        <a:lstStyle/>
        <a:p>
          <a:endParaRPr lang="es-MX"/>
        </a:p>
      </dgm:t>
    </dgm:pt>
    <dgm:pt modelId="{64170714-880C-4F46-B969-8294F1E69C1D}" type="pres">
      <dgm:prSet presAssocID="{A2376683-5F99-478C-B767-146AEB8CF7C1}" presName="centerShape" presStyleLbl="node0" presStyleIdx="0" presStyleCnt="1"/>
      <dgm:spPr/>
      <dgm:t>
        <a:bodyPr/>
        <a:lstStyle/>
        <a:p>
          <a:endParaRPr lang="es-MX"/>
        </a:p>
      </dgm:t>
    </dgm:pt>
    <dgm:pt modelId="{D6FA1972-3996-4DBC-A389-EDF47026FC15}" type="pres">
      <dgm:prSet presAssocID="{D7D52F9B-FA35-4DB6-AEA0-4331C039A844}" presName="node" presStyleLbl="node1" presStyleIdx="0" presStyleCnt="4">
        <dgm:presLayoutVars>
          <dgm:bulletEnabled val="1"/>
        </dgm:presLayoutVars>
      </dgm:prSet>
      <dgm:spPr/>
      <dgm:t>
        <a:bodyPr/>
        <a:lstStyle/>
        <a:p>
          <a:endParaRPr lang="es-MX"/>
        </a:p>
      </dgm:t>
    </dgm:pt>
    <dgm:pt modelId="{9C14814E-0E9C-4DD1-A47F-E6D29DDC50C4}" type="pres">
      <dgm:prSet presAssocID="{D7D52F9B-FA35-4DB6-AEA0-4331C039A844}" presName="dummy" presStyleCnt="0"/>
      <dgm:spPr/>
    </dgm:pt>
    <dgm:pt modelId="{5214219A-2F28-42A9-A1AB-FCE5DD424967}" type="pres">
      <dgm:prSet presAssocID="{48E94CD5-CABC-4832-A6EC-0B258D07433A}" presName="sibTrans" presStyleLbl="sibTrans2D1" presStyleIdx="0" presStyleCnt="4"/>
      <dgm:spPr/>
      <dgm:t>
        <a:bodyPr/>
        <a:lstStyle/>
        <a:p>
          <a:endParaRPr lang="es-MX"/>
        </a:p>
      </dgm:t>
    </dgm:pt>
    <dgm:pt modelId="{61069C88-D176-409C-8E57-FA52D38827CC}" type="pres">
      <dgm:prSet presAssocID="{209D2C34-2657-4B7A-A7AA-B37D5698C1BE}" presName="node" presStyleLbl="node1" presStyleIdx="1" presStyleCnt="4" custScaleX="147801">
        <dgm:presLayoutVars>
          <dgm:bulletEnabled val="1"/>
        </dgm:presLayoutVars>
      </dgm:prSet>
      <dgm:spPr/>
      <dgm:t>
        <a:bodyPr/>
        <a:lstStyle/>
        <a:p>
          <a:endParaRPr lang="es-MX"/>
        </a:p>
      </dgm:t>
    </dgm:pt>
    <dgm:pt modelId="{D0F826C4-5351-4F8B-BBA5-C4ACAF0D3A3B}" type="pres">
      <dgm:prSet presAssocID="{209D2C34-2657-4B7A-A7AA-B37D5698C1BE}" presName="dummy" presStyleCnt="0"/>
      <dgm:spPr/>
    </dgm:pt>
    <dgm:pt modelId="{E7FDB586-018C-4BDD-8D06-53D2CDBA6432}" type="pres">
      <dgm:prSet presAssocID="{E7EE7418-441F-4018-A820-ED6C027FABF8}" presName="sibTrans" presStyleLbl="sibTrans2D1" presStyleIdx="1" presStyleCnt="4"/>
      <dgm:spPr/>
      <dgm:t>
        <a:bodyPr/>
        <a:lstStyle/>
        <a:p>
          <a:endParaRPr lang="es-MX"/>
        </a:p>
      </dgm:t>
    </dgm:pt>
    <dgm:pt modelId="{69A78FDE-5ED0-4B5B-9B07-DF66E8D18041}" type="pres">
      <dgm:prSet presAssocID="{7EDF797B-557E-496A-9BED-92C0965FA8F8}" presName="node" presStyleLbl="node1" presStyleIdx="2" presStyleCnt="4">
        <dgm:presLayoutVars>
          <dgm:bulletEnabled val="1"/>
        </dgm:presLayoutVars>
      </dgm:prSet>
      <dgm:spPr/>
      <dgm:t>
        <a:bodyPr/>
        <a:lstStyle/>
        <a:p>
          <a:endParaRPr lang="es-MX"/>
        </a:p>
      </dgm:t>
    </dgm:pt>
    <dgm:pt modelId="{E84F76F6-B7B6-45AD-8265-B795A0EF4170}" type="pres">
      <dgm:prSet presAssocID="{7EDF797B-557E-496A-9BED-92C0965FA8F8}" presName="dummy" presStyleCnt="0"/>
      <dgm:spPr/>
    </dgm:pt>
    <dgm:pt modelId="{418A5D69-37F4-4962-BFDE-2EB15E31FE59}" type="pres">
      <dgm:prSet presAssocID="{3A8653DB-093F-47DC-9661-AFCF1E52785E}" presName="sibTrans" presStyleLbl="sibTrans2D1" presStyleIdx="2" presStyleCnt="4"/>
      <dgm:spPr/>
      <dgm:t>
        <a:bodyPr/>
        <a:lstStyle/>
        <a:p>
          <a:endParaRPr lang="es-MX"/>
        </a:p>
      </dgm:t>
    </dgm:pt>
    <dgm:pt modelId="{887544E0-63E3-4389-92DD-9C6C5464364D}" type="pres">
      <dgm:prSet presAssocID="{95CD695E-87E8-4371-A7F2-676F8B667706}" presName="node" presStyleLbl="node1" presStyleIdx="3" presStyleCnt="4" custScaleX="139066">
        <dgm:presLayoutVars>
          <dgm:bulletEnabled val="1"/>
        </dgm:presLayoutVars>
      </dgm:prSet>
      <dgm:spPr/>
      <dgm:t>
        <a:bodyPr/>
        <a:lstStyle/>
        <a:p>
          <a:endParaRPr lang="es-MX"/>
        </a:p>
      </dgm:t>
    </dgm:pt>
    <dgm:pt modelId="{4536DDBF-C14F-47E2-9AB4-A5286E0FF5D7}" type="pres">
      <dgm:prSet presAssocID="{95CD695E-87E8-4371-A7F2-676F8B667706}" presName="dummy" presStyleCnt="0"/>
      <dgm:spPr/>
    </dgm:pt>
    <dgm:pt modelId="{8CD42EBB-0576-4C7A-85D4-6A053D4798A2}" type="pres">
      <dgm:prSet presAssocID="{0C1FEA7C-C05D-4E9B-BAC0-449021CBAED6}" presName="sibTrans" presStyleLbl="sibTrans2D1" presStyleIdx="3" presStyleCnt="4"/>
      <dgm:spPr/>
      <dgm:t>
        <a:bodyPr/>
        <a:lstStyle/>
        <a:p>
          <a:endParaRPr lang="es-MX"/>
        </a:p>
      </dgm:t>
    </dgm:pt>
  </dgm:ptLst>
  <dgm:cxnLst>
    <dgm:cxn modelId="{2DAE5CEC-BC72-4022-BFFE-4B001650A035}" type="presOf" srcId="{0C1FEA7C-C05D-4E9B-BAC0-449021CBAED6}" destId="{8CD42EBB-0576-4C7A-85D4-6A053D4798A2}" srcOrd="0" destOrd="0" presId="urn:microsoft.com/office/officeart/2005/8/layout/radial6"/>
    <dgm:cxn modelId="{BD0FFA3E-6BF0-47CD-9D89-0C90C139B5BA}" type="presOf" srcId="{3A8653DB-093F-47DC-9661-AFCF1E52785E}" destId="{418A5D69-37F4-4962-BFDE-2EB15E31FE59}" srcOrd="0" destOrd="0" presId="urn:microsoft.com/office/officeart/2005/8/layout/radial6"/>
    <dgm:cxn modelId="{E140F8C4-F078-499C-BDE5-CB2D9ADA4817}" srcId="{A2376683-5F99-478C-B767-146AEB8CF7C1}" destId="{95CD695E-87E8-4371-A7F2-676F8B667706}" srcOrd="3" destOrd="0" parTransId="{1E988A1B-7F74-44E3-9985-3286C992E8E4}" sibTransId="{0C1FEA7C-C05D-4E9B-BAC0-449021CBAED6}"/>
    <dgm:cxn modelId="{15BEF827-4AC8-46DB-8D77-DA5C88F145FB}" srcId="{A2376683-5F99-478C-B767-146AEB8CF7C1}" destId="{D7D52F9B-FA35-4DB6-AEA0-4331C039A844}" srcOrd="0" destOrd="0" parTransId="{B1EA553D-0034-48E9-A0AB-C8645CB0C577}" sibTransId="{48E94CD5-CABC-4832-A6EC-0B258D07433A}"/>
    <dgm:cxn modelId="{88482211-DFDD-432E-BE5C-C3DB09046BB0}" type="presOf" srcId="{A2376683-5F99-478C-B767-146AEB8CF7C1}" destId="{64170714-880C-4F46-B969-8294F1E69C1D}" srcOrd="0" destOrd="0" presId="urn:microsoft.com/office/officeart/2005/8/layout/radial6"/>
    <dgm:cxn modelId="{E95BF671-8252-4B31-A494-E24FABBBCB5B}" type="presOf" srcId="{2D2DC930-037B-4A35-BE3D-5C840AA7F6D4}" destId="{30BA824A-2CD4-4314-967E-646D178E824A}" srcOrd="0" destOrd="0" presId="urn:microsoft.com/office/officeart/2005/8/layout/radial6"/>
    <dgm:cxn modelId="{215AA6FC-B47A-4460-8589-2D091142F794}" type="presOf" srcId="{D7D52F9B-FA35-4DB6-AEA0-4331C039A844}" destId="{D6FA1972-3996-4DBC-A389-EDF47026FC15}" srcOrd="0" destOrd="0" presId="urn:microsoft.com/office/officeart/2005/8/layout/radial6"/>
    <dgm:cxn modelId="{88474B23-6F74-4AB2-AB60-24B596034031}" srcId="{A2376683-5F99-478C-B767-146AEB8CF7C1}" destId="{7EDF797B-557E-496A-9BED-92C0965FA8F8}" srcOrd="2" destOrd="0" parTransId="{60799E5A-C9CB-495C-B570-1DF7EB067963}" sibTransId="{3A8653DB-093F-47DC-9661-AFCF1E52785E}"/>
    <dgm:cxn modelId="{D0AE5CE9-31AD-4440-8715-698CE7E2A1F9}" type="presOf" srcId="{7EDF797B-557E-496A-9BED-92C0965FA8F8}" destId="{69A78FDE-5ED0-4B5B-9B07-DF66E8D18041}" srcOrd="0" destOrd="0" presId="urn:microsoft.com/office/officeart/2005/8/layout/radial6"/>
    <dgm:cxn modelId="{3B0A7736-782E-462E-841A-88E2D05CB251}" srcId="{2D2DC930-037B-4A35-BE3D-5C840AA7F6D4}" destId="{A2376683-5F99-478C-B767-146AEB8CF7C1}" srcOrd="0" destOrd="0" parTransId="{01C00809-E7D2-4901-9D8F-3DA2FD333846}" sibTransId="{C5457980-D589-4F7C-915D-4FCFC0A0DE7A}"/>
    <dgm:cxn modelId="{FB1B5959-05F0-43FA-8E96-DC5F5FA7DF46}" type="presOf" srcId="{95CD695E-87E8-4371-A7F2-676F8B667706}" destId="{887544E0-63E3-4389-92DD-9C6C5464364D}" srcOrd="0" destOrd="0" presId="urn:microsoft.com/office/officeart/2005/8/layout/radial6"/>
    <dgm:cxn modelId="{5CF85347-4337-40AF-99A1-EA1A9A03B74A}" type="presOf" srcId="{209D2C34-2657-4B7A-A7AA-B37D5698C1BE}" destId="{61069C88-D176-409C-8E57-FA52D38827CC}" srcOrd="0" destOrd="0" presId="urn:microsoft.com/office/officeart/2005/8/layout/radial6"/>
    <dgm:cxn modelId="{E0BE345E-2D72-47EF-A0D4-FF3737FA3FA5}" type="presOf" srcId="{48E94CD5-CABC-4832-A6EC-0B258D07433A}" destId="{5214219A-2F28-42A9-A1AB-FCE5DD424967}" srcOrd="0" destOrd="0" presId="urn:microsoft.com/office/officeart/2005/8/layout/radial6"/>
    <dgm:cxn modelId="{62981EB9-214D-4EF7-8868-FE3854EEE187}" type="presOf" srcId="{E7EE7418-441F-4018-A820-ED6C027FABF8}" destId="{E7FDB586-018C-4BDD-8D06-53D2CDBA6432}" srcOrd="0" destOrd="0" presId="urn:microsoft.com/office/officeart/2005/8/layout/radial6"/>
    <dgm:cxn modelId="{6215A11C-945E-45D7-A6E7-C85F16D967C4}" srcId="{A2376683-5F99-478C-B767-146AEB8CF7C1}" destId="{209D2C34-2657-4B7A-A7AA-B37D5698C1BE}" srcOrd="1" destOrd="0" parTransId="{779FF94A-799F-4A28-8E58-DE1DAD004EAF}" sibTransId="{E7EE7418-441F-4018-A820-ED6C027FABF8}"/>
    <dgm:cxn modelId="{EE15CEF7-3F94-48F9-8569-A057837BA6B1}" type="presParOf" srcId="{30BA824A-2CD4-4314-967E-646D178E824A}" destId="{64170714-880C-4F46-B969-8294F1E69C1D}" srcOrd="0" destOrd="0" presId="urn:microsoft.com/office/officeart/2005/8/layout/radial6"/>
    <dgm:cxn modelId="{79D36CAB-4F0E-4BBF-90B8-5CE3BE14D9B1}" type="presParOf" srcId="{30BA824A-2CD4-4314-967E-646D178E824A}" destId="{D6FA1972-3996-4DBC-A389-EDF47026FC15}" srcOrd="1" destOrd="0" presId="urn:microsoft.com/office/officeart/2005/8/layout/radial6"/>
    <dgm:cxn modelId="{8F1DD541-48F6-4513-8211-7B2212227171}" type="presParOf" srcId="{30BA824A-2CD4-4314-967E-646D178E824A}" destId="{9C14814E-0E9C-4DD1-A47F-E6D29DDC50C4}" srcOrd="2" destOrd="0" presId="urn:microsoft.com/office/officeart/2005/8/layout/radial6"/>
    <dgm:cxn modelId="{F9A0AABF-D4C6-4741-AA00-AC087F315AD3}" type="presParOf" srcId="{30BA824A-2CD4-4314-967E-646D178E824A}" destId="{5214219A-2F28-42A9-A1AB-FCE5DD424967}" srcOrd="3" destOrd="0" presId="urn:microsoft.com/office/officeart/2005/8/layout/radial6"/>
    <dgm:cxn modelId="{D9C28D9F-02BE-42FF-9A8E-CAF0D95F237C}" type="presParOf" srcId="{30BA824A-2CD4-4314-967E-646D178E824A}" destId="{61069C88-D176-409C-8E57-FA52D38827CC}" srcOrd="4" destOrd="0" presId="urn:microsoft.com/office/officeart/2005/8/layout/radial6"/>
    <dgm:cxn modelId="{DE402032-CEC1-4054-B92D-8D126C34622E}" type="presParOf" srcId="{30BA824A-2CD4-4314-967E-646D178E824A}" destId="{D0F826C4-5351-4F8B-BBA5-C4ACAF0D3A3B}" srcOrd="5" destOrd="0" presId="urn:microsoft.com/office/officeart/2005/8/layout/radial6"/>
    <dgm:cxn modelId="{25D2AB5A-39FE-4CB1-8757-CB91718259CC}" type="presParOf" srcId="{30BA824A-2CD4-4314-967E-646D178E824A}" destId="{E7FDB586-018C-4BDD-8D06-53D2CDBA6432}" srcOrd="6" destOrd="0" presId="urn:microsoft.com/office/officeart/2005/8/layout/radial6"/>
    <dgm:cxn modelId="{E93C4681-4651-48A5-9DDD-BCFCD9F09C29}" type="presParOf" srcId="{30BA824A-2CD4-4314-967E-646D178E824A}" destId="{69A78FDE-5ED0-4B5B-9B07-DF66E8D18041}" srcOrd="7" destOrd="0" presId="urn:microsoft.com/office/officeart/2005/8/layout/radial6"/>
    <dgm:cxn modelId="{F70601BB-DB2A-4002-B9FE-6B3C824DCB77}" type="presParOf" srcId="{30BA824A-2CD4-4314-967E-646D178E824A}" destId="{E84F76F6-B7B6-45AD-8265-B795A0EF4170}" srcOrd="8" destOrd="0" presId="urn:microsoft.com/office/officeart/2005/8/layout/radial6"/>
    <dgm:cxn modelId="{93C309FC-9CBF-4C90-9EA4-BD61A5B0D857}" type="presParOf" srcId="{30BA824A-2CD4-4314-967E-646D178E824A}" destId="{418A5D69-37F4-4962-BFDE-2EB15E31FE59}" srcOrd="9" destOrd="0" presId="urn:microsoft.com/office/officeart/2005/8/layout/radial6"/>
    <dgm:cxn modelId="{4FA0C8EF-696A-4B4F-9CCF-6C488EFCDEE3}" type="presParOf" srcId="{30BA824A-2CD4-4314-967E-646D178E824A}" destId="{887544E0-63E3-4389-92DD-9C6C5464364D}" srcOrd="10" destOrd="0" presId="urn:microsoft.com/office/officeart/2005/8/layout/radial6"/>
    <dgm:cxn modelId="{D8179643-31B9-4B75-B413-28F1106BAFB1}" type="presParOf" srcId="{30BA824A-2CD4-4314-967E-646D178E824A}" destId="{4536DDBF-C14F-47E2-9AB4-A5286E0FF5D7}" srcOrd="11" destOrd="0" presId="urn:microsoft.com/office/officeart/2005/8/layout/radial6"/>
    <dgm:cxn modelId="{474BD696-CA6B-476A-85AA-4F4EA2CBD94A}" type="presParOf" srcId="{30BA824A-2CD4-4314-967E-646D178E824A}" destId="{8CD42EBB-0576-4C7A-85D4-6A053D4798A2}" srcOrd="12" destOrd="0" presId="urn:microsoft.com/office/officeart/2005/8/layout/radial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46D55E-AD2A-4A48-8064-F1A01C088A4F}"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s-MX"/>
        </a:p>
      </dgm:t>
    </dgm:pt>
    <dgm:pt modelId="{11A32076-D3D9-44A0-9CE6-9AA3D6E013C7}">
      <dgm:prSet phldrT="[Texto]"/>
      <dgm:spPr/>
      <dgm:t>
        <a:bodyPr/>
        <a:lstStyle/>
        <a:p>
          <a:r>
            <a:rPr lang="es-MX" dirty="0" smtClean="0"/>
            <a:t>Lecciones</a:t>
          </a:r>
          <a:r>
            <a:rPr lang="es-MX" baseline="0" dirty="0" smtClean="0"/>
            <a:t> Aprendidas</a:t>
          </a:r>
          <a:endParaRPr lang="es-MX" dirty="0"/>
        </a:p>
      </dgm:t>
    </dgm:pt>
    <dgm:pt modelId="{8AEDFC8C-0577-473A-8ADB-7CE45A4B9FE0}" type="parTrans" cxnId="{044913CE-813A-47FB-B365-17A7D73D3F75}">
      <dgm:prSet/>
      <dgm:spPr/>
      <dgm:t>
        <a:bodyPr/>
        <a:lstStyle/>
        <a:p>
          <a:endParaRPr lang="es-MX"/>
        </a:p>
      </dgm:t>
    </dgm:pt>
    <dgm:pt modelId="{12D8C457-2BCC-4331-B6BA-08F145D67FF4}" type="sibTrans" cxnId="{044913CE-813A-47FB-B365-17A7D73D3F75}">
      <dgm:prSet/>
      <dgm:spPr/>
      <dgm:t>
        <a:bodyPr/>
        <a:lstStyle/>
        <a:p>
          <a:endParaRPr lang="es-MX"/>
        </a:p>
      </dgm:t>
    </dgm:pt>
    <dgm:pt modelId="{3E20D944-F98B-4E0C-84D4-5EC343F29A50}">
      <dgm:prSet phldrT="[Texto]"/>
      <dgm:spPr/>
      <dgm:t>
        <a:bodyPr/>
        <a:lstStyle/>
        <a:p>
          <a:r>
            <a:rPr lang="es-MX" dirty="0" smtClean="0"/>
            <a:t>Documentación final</a:t>
          </a:r>
          <a:endParaRPr lang="es-MX" dirty="0"/>
        </a:p>
      </dgm:t>
    </dgm:pt>
    <dgm:pt modelId="{5CD65AFF-97C4-4378-9117-7E5E3C8F4D68}" type="parTrans" cxnId="{8BF4C328-1E74-4138-AA9B-AC079C890925}">
      <dgm:prSet/>
      <dgm:spPr/>
      <dgm:t>
        <a:bodyPr/>
        <a:lstStyle/>
        <a:p>
          <a:endParaRPr lang="es-MX"/>
        </a:p>
      </dgm:t>
    </dgm:pt>
    <dgm:pt modelId="{A8AA3F4A-2C18-40BD-9A83-CAA12E215B7A}" type="sibTrans" cxnId="{8BF4C328-1E74-4138-AA9B-AC079C890925}">
      <dgm:prSet/>
      <dgm:spPr/>
      <dgm:t>
        <a:bodyPr/>
        <a:lstStyle/>
        <a:p>
          <a:endParaRPr lang="es-MX"/>
        </a:p>
      </dgm:t>
    </dgm:pt>
    <dgm:pt modelId="{2D9D8D8B-FC19-45BE-B624-C4C6D4D70AD1}">
      <dgm:prSet phldrT="[Texto]"/>
      <dgm:spPr/>
      <dgm:t>
        <a:bodyPr/>
        <a:lstStyle/>
        <a:p>
          <a:r>
            <a:rPr lang="es-MX" dirty="0" smtClean="0"/>
            <a:t>Notas de Entrega</a:t>
          </a:r>
          <a:endParaRPr lang="es-MX" dirty="0"/>
        </a:p>
      </dgm:t>
    </dgm:pt>
    <dgm:pt modelId="{94AE5E48-DDC3-4297-A765-291A2A7A2456}" type="parTrans" cxnId="{7DC6739B-B4FA-4463-B397-0FD6DD6CD577}">
      <dgm:prSet/>
      <dgm:spPr/>
      <dgm:t>
        <a:bodyPr/>
        <a:lstStyle/>
        <a:p>
          <a:endParaRPr lang="es-MX"/>
        </a:p>
      </dgm:t>
    </dgm:pt>
    <dgm:pt modelId="{17D518DF-77CA-472D-980F-B56F266F6743}" type="sibTrans" cxnId="{7DC6739B-B4FA-4463-B397-0FD6DD6CD577}">
      <dgm:prSet/>
      <dgm:spPr/>
      <dgm:t>
        <a:bodyPr/>
        <a:lstStyle/>
        <a:p>
          <a:endParaRPr lang="es-MX"/>
        </a:p>
      </dgm:t>
    </dgm:pt>
    <dgm:pt modelId="{99980F2D-C1B7-4856-9B6F-A96FC082A58A}" type="pres">
      <dgm:prSet presAssocID="{DC46D55E-AD2A-4A48-8064-F1A01C088A4F}" presName="Name0" presStyleCnt="0">
        <dgm:presLayoutVars>
          <dgm:dir/>
          <dgm:resizeHandles val="exact"/>
        </dgm:presLayoutVars>
      </dgm:prSet>
      <dgm:spPr/>
      <dgm:t>
        <a:bodyPr/>
        <a:lstStyle/>
        <a:p>
          <a:endParaRPr lang="es-MX"/>
        </a:p>
      </dgm:t>
    </dgm:pt>
    <dgm:pt modelId="{81A85E6A-AC67-4FBD-A665-34B1002C4A84}" type="pres">
      <dgm:prSet presAssocID="{DC46D55E-AD2A-4A48-8064-F1A01C088A4F}" presName="cycle" presStyleCnt="0"/>
      <dgm:spPr/>
    </dgm:pt>
    <dgm:pt modelId="{FE1CA61E-66E6-417A-B4BE-0F8F3494A581}" type="pres">
      <dgm:prSet presAssocID="{11A32076-D3D9-44A0-9CE6-9AA3D6E013C7}" presName="nodeFirstNode" presStyleLbl="node1" presStyleIdx="0" presStyleCnt="3" custScaleX="65281" custScaleY="38097">
        <dgm:presLayoutVars>
          <dgm:bulletEnabled val="1"/>
        </dgm:presLayoutVars>
      </dgm:prSet>
      <dgm:spPr/>
      <dgm:t>
        <a:bodyPr/>
        <a:lstStyle/>
        <a:p>
          <a:endParaRPr lang="es-MX"/>
        </a:p>
      </dgm:t>
    </dgm:pt>
    <dgm:pt modelId="{0834AD5D-010E-42E8-86EA-7D2644DD1405}" type="pres">
      <dgm:prSet presAssocID="{12D8C457-2BCC-4331-B6BA-08F145D67FF4}" presName="sibTransFirstNode" presStyleLbl="bgShp" presStyleIdx="0" presStyleCnt="1"/>
      <dgm:spPr/>
      <dgm:t>
        <a:bodyPr/>
        <a:lstStyle/>
        <a:p>
          <a:endParaRPr lang="es-MX"/>
        </a:p>
      </dgm:t>
    </dgm:pt>
    <dgm:pt modelId="{B5CCF7BE-4276-4BB1-AF76-0CA5293B868E}" type="pres">
      <dgm:prSet presAssocID="{3E20D944-F98B-4E0C-84D4-5EC343F29A50}" presName="nodeFollowingNodes" presStyleLbl="node1" presStyleIdx="1" presStyleCnt="3" custScaleX="65281" custScaleY="38097">
        <dgm:presLayoutVars>
          <dgm:bulletEnabled val="1"/>
        </dgm:presLayoutVars>
      </dgm:prSet>
      <dgm:spPr/>
      <dgm:t>
        <a:bodyPr/>
        <a:lstStyle/>
        <a:p>
          <a:endParaRPr lang="es-MX"/>
        </a:p>
      </dgm:t>
    </dgm:pt>
    <dgm:pt modelId="{E428B76E-C165-47D0-A16F-88ADC39203BF}" type="pres">
      <dgm:prSet presAssocID="{2D9D8D8B-FC19-45BE-B624-C4C6D4D70AD1}" presName="nodeFollowingNodes" presStyleLbl="node1" presStyleIdx="2" presStyleCnt="3" custScaleX="65281" custScaleY="38097">
        <dgm:presLayoutVars>
          <dgm:bulletEnabled val="1"/>
        </dgm:presLayoutVars>
      </dgm:prSet>
      <dgm:spPr/>
      <dgm:t>
        <a:bodyPr/>
        <a:lstStyle/>
        <a:p>
          <a:endParaRPr lang="es-MX"/>
        </a:p>
      </dgm:t>
    </dgm:pt>
  </dgm:ptLst>
  <dgm:cxnLst>
    <dgm:cxn modelId="{AFA9444E-F5CE-4771-9DF4-CECFB222E037}" type="presOf" srcId="{3E20D944-F98B-4E0C-84D4-5EC343F29A50}" destId="{B5CCF7BE-4276-4BB1-AF76-0CA5293B868E}" srcOrd="0" destOrd="0" presId="urn:microsoft.com/office/officeart/2005/8/layout/cycle3"/>
    <dgm:cxn modelId="{53501EB8-1C3D-4F0B-8809-B8683ADFAB03}" type="presOf" srcId="{2D9D8D8B-FC19-45BE-B624-C4C6D4D70AD1}" destId="{E428B76E-C165-47D0-A16F-88ADC39203BF}" srcOrd="0" destOrd="0" presId="urn:microsoft.com/office/officeart/2005/8/layout/cycle3"/>
    <dgm:cxn modelId="{7DC6739B-B4FA-4463-B397-0FD6DD6CD577}" srcId="{DC46D55E-AD2A-4A48-8064-F1A01C088A4F}" destId="{2D9D8D8B-FC19-45BE-B624-C4C6D4D70AD1}" srcOrd="2" destOrd="0" parTransId="{94AE5E48-DDC3-4297-A765-291A2A7A2456}" sibTransId="{17D518DF-77CA-472D-980F-B56F266F6743}"/>
    <dgm:cxn modelId="{B16A3438-7220-42F5-8A6B-815C522BB325}" type="presOf" srcId="{11A32076-D3D9-44A0-9CE6-9AA3D6E013C7}" destId="{FE1CA61E-66E6-417A-B4BE-0F8F3494A581}" srcOrd="0" destOrd="0" presId="urn:microsoft.com/office/officeart/2005/8/layout/cycle3"/>
    <dgm:cxn modelId="{044913CE-813A-47FB-B365-17A7D73D3F75}" srcId="{DC46D55E-AD2A-4A48-8064-F1A01C088A4F}" destId="{11A32076-D3D9-44A0-9CE6-9AA3D6E013C7}" srcOrd="0" destOrd="0" parTransId="{8AEDFC8C-0577-473A-8ADB-7CE45A4B9FE0}" sibTransId="{12D8C457-2BCC-4331-B6BA-08F145D67FF4}"/>
    <dgm:cxn modelId="{142583FB-9809-46AE-AB9B-CF30C760957C}" type="presOf" srcId="{12D8C457-2BCC-4331-B6BA-08F145D67FF4}" destId="{0834AD5D-010E-42E8-86EA-7D2644DD1405}" srcOrd="0" destOrd="0" presId="urn:microsoft.com/office/officeart/2005/8/layout/cycle3"/>
    <dgm:cxn modelId="{18E5F5AF-BBD5-40FE-A829-5BDEF2218F2C}" type="presOf" srcId="{DC46D55E-AD2A-4A48-8064-F1A01C088A4F}" destId="{99980F2D-C1B7-4856-9B6F-A96FC082A58A}" srcOrd="0" destOrd="0" presId="urn:microsoft.com/office/officeart/2005/8/layout/cycle3"/>
    <dgm:cxn modelId="{8BF4C328-1E74-4138-AA9B-AC079C890925}" srcId="{DC46D55E-AD2A-4A48-8064-F1A01C088A4F}" destId="{3E20D944-F98B-4E0C-84D4-5EC343F29A50}" srcOrd="1" destOrd="0" parTransId="{5CD65AFF-97C4-4378-9117-7E5E3C8F4D68}" sibTransId="{A8AA3F4A-2C18-40BD-9A83-CAA12E215B7A}"/>
    <dgm:cxn modelId="{AA983814-43F1-495F-B77F-71EDE441C2A6}" type="presParOf" srcId="{99980F2D-C1B7-4856-9B6F-A96FC082A58A}" destId="{81A85E6A-AC67-4FBD-A665-34B1002C4A84}" srcOrd="0" destOrd="0" presId="urn:microsoft.com/office/officeart/2005/8/layout/cycle3"/>
    <dgm:cxn modelId="{1BA1D236-0A4D-4806-A759-5C61BD32A181}" type="presParOf" srcId="{81A85E6A-AC67-4FBD-A665-34B1002C4A84}" destId="{FE1CA61E-66E6-417A-B4BE-0F8F3494A581}" srcOrd="0" destOrd="0" presId="urn:microsoft.com/office/officeart/2005/8/layout/cycle3"/>
    <dgm:cxn modelId="{3E130081-1702-4EED-A29C-89E07F04C31A}" type="presParOf" srcId="{81A85E6A-AC67-4FBD-A665-34B1002C4A84}" destId="{0834AD5D-010E-42E8-86EA-7D2644DD1405}" srcOrd="1" destOrd="0" presId="urn:microsoft.com/office/officeart/2005/8/layout/cycle3"/>
    <dgm:cxn modelId="{1A37E6D1-483D-4CE5-B300-1C31CA0F4FC9}" type="presParOf" srcId="{81A85E6A-AC67-4FBD-A665-34B1002C4A84}" destId="{B5CCF7BE-4276-4BB1-AF76-0CA5293B868E}" srcOrd="2" destOrd="0" presId="urn:microsoft.com/office/officeart/2005/8/layout/cycle3"/>
    <dgm:cxn modelId="{825939ED-6CF7-492E-BFD2-3F06F3DBB118}" type="presParOf" srcId="{81A85E6A-AC67-4FBD-A665-34B1002C4A84}" destId="{E428B76E-C165-47D0-A16F-88ADC39203BF}" srcOrd="3" destOrd="0" presId="urn:microsoft.com/office/officeart/2005/8/layout/cycle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2EBB-0576-4C7A-85D4-6A053D4798A2}">
      <dsp:nvSpPr>
        <dsp:cNvPr id="0" name=""/>
        <dsp:cNvSpPr/>
      </dsp:nvSpPr>
      <dsp:spPr>
        <a:xfrm>
          <a:off x="1951047" y="625714"/>
          <a:ext cx="4167238" cy="4167238"/>
        </a:xfrm>
        <a:prstGeom prst="blockArc">
          <a:avLst>
            <a:gd name="adj1" fmla="val 10800000"/>
            <a:gd name="adj2" fmla="val 162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8A5D69-37F4-4962-BFDE-2EB15E31FE59}">
      <dsp:nvSpPr>
        <dsp:cNvPr id="0" name=""/>
        <dsp:cNvSpPr/>
      </dsp:nvSpPr>
      <dsp:spPr>
        <a:xfrm>
          <a:off x="1951047" y="625714"/>
          <a:ext cx="4167238" cy="4167238"/>
        </a:xfrm>
        <a:prstGeom prst="blockArc">
          <a:avLst>
            <a:gd name="adj1" fmla="val 5400000"/>
            <a:gd name="adj2" fmla="val 108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FDB586-018C-4BDD-8D06-53D2CDBA6432}">
      <dsp:nvSpPr>
        <dsp:cNvPr id="0" name=""/>
        <dsp:cNvSpPr/>
      </dsp:nvSpPr>
      <dsp:spPr>
        <a:xfrm>
          <a:off x="1951047" y="625714"/>
          <a:ext cx="4167238" cy="4167238"/>
        </a:xfrm>
        <a:prstGeom prst="blockArc">
          <a:avLst>
            <a:gd name="adj1" fmla="val 0"/>
            <a:gd name="adj2" fmla="val 54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4219A-2F28-42A9-A1AB-FCE5DD424967}">
      <dsp:nvSpPr>
        <dsp:cNvPr id="0" name=""/>
        <dsp:cNvSpPr/>
      </dsp:nvSpPr>
      <dsp:spPr>
        <a:xfrm>
          <a:off x="1951047" y="625714"/>
          <a:ext cx="4167238" cy="4167238"/>
        </a:xfrm>
        <a:prstGeom prst="blockArc">
          <a:avLst>
            <a:gd name="adj1" fmla="val 16200000"/>
            <a:gd name="adj2" fmla="val 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170714-880C-4F46-B969-8294F1E69C1D}">
      <dsp:nvSpPr>
        <dsp:cNvPr id="0" name=""/>
        <dsp:cNvSpPr/>
      </dsp:nvSpPr>
      <dsp:spPr>
        <a:xfrm>
          <a:off x="3075222" y="1749888"/>
          <a:ext cx="1918890" cy="1918890"/>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MX" sz="2000" kern="1200" dirty="0" smtClean="0"/>
            <a:t>Definición del cronograma</a:t>
          </a:r>
          <a:endParaRPr lang="es-MX" sz="2000" kern="1200" dirty="0"/>
        </a:p>
      </dsp:txBody>
      <dsp:txXfrm>
        <a:off x="3356237" y="2030903"/>
        <a:ext cx="1356860" cy="1356860"/>
      </dsp:txXfrm>
    </dsp:sp>
    <dsp:sp modelId="{D6FA1972-3996-4DBC-A389-EDF47026FC15}">
      <dsp:nvSpPr>
        <dsp:cNvPr id="0" name=""/>
        <dsp:cNvSpPr/>
      </dsp:nvSpPr>
      <dsp:spPr>
        <a:xfrm>
          <a:off x="3363055" y="2458"/>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Visión, alcances y limitaciones</a:t>
          </a:r>
          <a:r>
            <a:rPr lang="es-MX" sz="900" kern="1200" dirty="0" smtClean="0"/>
            <a:t> </a:t>
          </a:r>
          <a:endParaRPr lang="es-MX" sz="900" kern="1200" dirty="0"/>
        </a:p>
      </dsp:txBody>
      <dsp:txXfrm>
        <a:off x="3559765" y="199168"/>
        <a:ext cx="949803" cy="949803"/>
      </dsp:txXfrm>
    </dsp:sp>
    <dsp:sp modelId="{61069C88-D176-409C-8E57-FA52D38827CC}">
      <dsp:nvSpPr>
        <dsp:cNvPr id="0" name=""/>
        <dsp:cNvSpPr/>
      </dsp:nvSpPr>
      <dsp:spPr>
        <a:xfrm>
          <a:off x="5077281" y="2037721"/>
          <a:ext cx="198529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Estudio de factibilidad</a:t>
          </a:r>
          <a:endParaRPr lang="es-MX" sz="1200" kern="1200" dirty="0"/>
        </a:p>
      </dsp:txBody>
      <dsp:txXfrm>
        <a:off x="5368021" y="2234431"/>
        <a:ext cx="1403817" cy="949803"/>
      </dsp:txXfrm>
    </dsp:sp>
    <dsp:sp modelId="{69A78FDE-5ED0-4B5B-9B07-DF66E8D18041}">
      <dsp:nvSpPr>
        <dsp:cNvPr id="0" name=""/>
        <dsp:cNvSpPr/>
      </dsp:nvSpPr>
      <dsp:spPr>
        <a:xfrm>
          <a:off x="3363055" y="4072985"/>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MX" sz="1400" kern="1200" dirty="0" smtClean="0"/>
            <a:t>Requisitos</a:t>
          </a:r>
          <a:endParaRPr lang="es-MX" sz="1400" kern="1200" dirty="0"/>
        </a:p>
      </dsp:txBody>
      <dsp:txXfrm>
        <a:off x="3559765" y="4269695"/>
        <a:ext cx="949803" cy="949803"/>
      </dsp:txXfrm>
    </dsp:sp>
    <dsp:sp modelId="{887544E0-63E3-4389-92DD-9C6C5464364D}">
      <dsp:nvSpPr>
        <dsp:cNvPr id="0" name=""/>
        <dsp:cNvSpPr/>
      </dsp:nvSpPr>
      <dsp:spPr>
        <a:xfrm>
          <a:off x="1065420" y="2037721"/>
          <a:ext cx="186796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s-MX" sz="1200" kern="1200" dirty="0" smtClean="0"/>
            <a:t>Establecimiento de los interesados</a:t>
          </a:r>
          <a:endParaRPr lang="es-MX" sz="900" kern="1200" dirty="0"/>
        </a:p>
      </dsp:txBody>
      <dsp:txXfrm>
        <a:off x="1338977" y="2234431"/>
        <a:ext cx="1320853" cy="94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AD5D-010E-42E8-86EA-7D2644DD1405}">
      <dsp:nvSpPr>
        <dsp:cNvPr id="0" name=""/>
        <dsp:cNvSpPr/>
      </dsp:nvSpPr>
      <dsp:spPr>
        <a:xfrm>
          <a:off x="1329212" y="245872"/>
          <a:ext cx="4573215" cy="4573215"/>
        </a:xfrm>
        <a:prstGeom prst="circularArrow">
          <a:avLst>
            <a:gd name="adj1" fmla="val 5689"/>
            <a:gd name="adj2" fmla="val 340510"/>
            <a:gd name="adj3" fmla="val 13800800"/>
            <a:gd name="adj4" fmla="val 17364879"/>
            <a:gd name="adj5" fmla="val 5908"/>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A61E-66E6-417A-B4BE-0F8F3494A581}">
      <dsp:nvSpPr>
        <dsp:cNvPr id="0" name=""/>
        <dsp:cNvSpPr/>
      </dsp:nvSpPr>
      <dsp:spPr>
        <a:xfrm>
          <a:off x="2564685" y="499134"/>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Identificación del usuario</a:t>
          </a:r>
          <a:endParaRPr lang="es-MX" sz="1500" kern="1200" dirty="0"/>
        </a:p>
      </dsp:txBody>
      <dsp:txXfrm>
        <a:off x="2594630" y="529079"/>
        <a:ext cx="2042380" cy="553536"/>
      </dsp:txXfrm>
    </dsp:sp>
    <dsp:sp modelId="{B5CCF7BE-4276-4BB1-AF76-0CA5293B868E}">
      <dsp:nvSpPr>
        <dsp:cNvPr id="0" name=""/>
        <dsp:cNvSpPr/>
      </dsp:nvSpPr>
      <dsp:spPr>
        <a:xfrm>
          <a:off x="4297954"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Historia del usuario</a:t>
          </a:r>
          <a:endParaRPr lang="es-MX" sz="1500" kern="1200" dirty="0"/>
        </a:p>
      </dsp:txBody>
      <dsp:txXfrm>
        <a:off x="4327899" y="3531190"/>
        <a:ext cx="2042380" cy="553536"/>
      </dsp:txXfrm>
    </dsp:sp>
    <dsp:sp modelId="{E428B76E-C165-47D0-A16F-88ADC39203BF}">
      <dsp:nvSpPr>
        <dsp:cNvPr id="0" name=""/>
        <dsp:cNvSpPr/>
      </dsp:nvSpPr>
      <dsp:spPr>
        <a:xfrm>
          <a:off x="831415"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MX" sz="1500" kern="1200" dirty="0" smtClean="0"/>
            <a:t>Planificación de iteraciones</a:t>
          </a:r>
          <a:endParaRPr lang="es-MX" sz="1500" kern="1200" dirty="0"/>
        </a:p>
      </dsp:txBody>
      <dsp:txXfrm>
        <a:off x="861360" y="3531190"/>
        <a:ext cx="2042380" cy="553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DB54B-061E-462F-96ED-69C07FD18468}">
      <dsp:nvSpPr>
        <dsp:cNvPr id="0" name=""/>
        <dsp:cNvSpPr/>
      </dsp:nvSpPr>
      <dsp:spPr>
        <a:xfrm>
          <a:off x="3122127" y="0"/>
          <a:ext cx="2608149" cy="2608546"/>
        </a:xfrm>
        <a:prstGeom prst="circularArrow">
          <a:avLst>
            <a:gd name="adj1" fmla="val 10980"/>
            <a:gd name="adj2" fmla="val 1142322"/>
            <a:gd name="adj3" fmla="val 4500000"/>
            <a:gd name="adj4" fmla="val 10800000"/>
            <a:gd name="adj5" fmla="val 125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924B3C-E70A-4755-A538-73F365E885A1}">
      <dsp:nvSpPr>
        <dsp:cNvPr id="0" name=""/>
        <dsp:cNvSpPr/>
      </dsp:nvSpPr>
      <dsp:spPr>
        <a:xfrm>
          <a:off x="3698614" y="941764"/>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smtClean="0"/>
            <a:t>Prueba</a:t>
          </a:r>
          <a:endParaRPr lang="es-MX" sz="2300" kern="1200" dirty="0"/>
        </a:p>
      </dsp:txBody>
      <dsp:txXfrm>
        <a:off x="3698614" y="941764"/>
        <a:ext cx="1449298" cy="724475"/>
      </dsp:txXfrm>
    </dsp:sp>
    <dsp:sp modelId="{61F4E216-E5DA-4AD1-9919-59948360587D}">
      <dsp:nvSpPr>
        <dsp:cNvPr id="0" name=""/>
        <dsp:cNvSpPr/>
      </dsp:nvSpPr>
      <dsp:spPr>
        <a:xfrm>
          <a:off x="2397723" y="1498803"/>
          <a:ext cx="2608149" cy="2608546"/>
        </a:xfrm>
        <a:prstGeom prst="leftCircularArrow">
          <a:avLst>
            <a:gd name="adj1" fmla="val 10980"/>
            <a:gd name="adj2" fmla="val 1142322"/>
            <a:gd name="adj3" fmla="val 6300000"/>
            <a:gd name="adj4" fmla="val 18900000"/>
            <a:gd name="adj5" fmla="val 125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471FAC-7184-4BC7-898D-9EA99C67093C}">
      <dsp:nvSpPr>
        <dsp:cNvPr id="0" name=""/>
        <dsp:cNvSpPr/>
      </dsp:nvSpPr>
      <dsp:spPr>
        <a:xfrm>
          <a:off x="2977148" y="2449237"/>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smtClean="0"/>
            <a:t>Código</a:t>
          </a:r>
          <a:endParaRPr lang="es-MX" sz="2300" kern="1200" dirty="0"/>
        </a:p>
      </dsp:txBody>
      <dsp:txXfrm>
        <a:off x="2977148" y="2449237"/>
        <a:ext cx="1449298" cy="724475"/>
      </dsp:txXfrm>
    </dsp:sp>
    <dsp:sp modelId="{F3081689-E732-4581-970D-A4687F003ACE}">
      <dsp:nvSpPr>
        <dsp:cNvPr id="0" name=""/>
        <dsp:cNvSpPr/>
      </dsp:nvSpPr>
      <dsp:spPr>
        <a:xfrm>
          <a:off x="3307759" y="3176964"/>
          <a:ext cx="2240804" cy="2241702"/>
        </a:xfrm>
        <a:prstGeom prst="blockArc">
          <a:avLst>
            <a:gd name="adj1" fmla="val 13500000"/>
            <a:gd name="adj2" fmla="val 10800000"/>
            <a:gd name="adj3" fmla="val 1274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5BACDE-5696-47EE-B500-D223533956C2}">
      <dsp:nvSpPr>
        <dsp:cNvPr id="0" name=""/>
        <dsp:cNvSpPr/>
      </dsp:nvSpPr>
      <dsp:spPr>
        <a:xfrm>
          <a:off x="3702042" y="3958878"/>
          <a:ext cx="1449298" cy="72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s-MX" sz="2300" kern="1200" dirty="0" err="1" smtClean="0"/>
            <a:t>Refactorizar</a:t>
          </a:r>
          <a:endParaRPr lang="es-MX" sz="2300" kern="1200" dirty="0"/>
        </a:p>
      </dsp:txBody>
      <dsp:txXfrm>
        <a:off x="3702042" y="3958878"/>
        <a:ext cx="1449298" cy="7244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42EBB-0576-4C7A-85D4-6A053D4798A2}">
      <dsp:nvSpPr>
        <dsp:cNvPr id="0" name=""/>
        <dsp:cNvSpPr/>
      </dsp:nvSpPr>
      <dsp:spPr>
        <a:xfrm>
          <a:off x="1951047" y="625714"/>
          <a:ext cx="4167238" cy="4167238"/>
        </a:xfrm>
        <a:prstGeom prst="blockArc">
          <a:avLst>
            <a:gd name="adj1" fmla="val 10800000"/>
            <a:gd name="adj2" fmla="val 162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8A5D69-37F4-4962-BFDE-2EB15E31FE59}">
      <dsp:nvSpPr>
        <dsp:cNvPr id="0" name=""/>
        <dsp:cNvSpPr/>
      </dsp:nvSpPr>
      <dsp:spPr>
        <a:xfrm>
          <a:off x="1951047" y="625714"/>
          <a:ext cx="4167238" cy="4167238"/>
        </a:xfrm>
        <a:prstGeom prst="blockArc">
          <a:avLst>
            <a:gd name="adj1" fmla="val 5400000"/>
            <a:gd name="adj2" fmla="val 108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FDB586-018C-4BDD-8D06-53D2CDBA6432}">
      <dsp:nvSpPr>
        <dsp:cNvPr id="0" name=""/>
        <dsp:cNvSpPr/>
      </dsp:nvSpPr>
      <dsp:spPr>
        <a:xfrm>
          <a:off x="1951047" y="625714"/>
          <a:ext cx="4167238" cy="4167238"/>
        </a:xfrm>
        <a:prstGeom prst="blockArc">
          <a:avLst>
            <a:gd name="adj1" fmla="val 0"/>
            <a:gd name="adj2" fmla="val 540000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14219A-2F28-42A9-A1AB-FCE5DD424967}">
      <dsp:nvSpPr>
        <dsp:cNvPr id="0" name=""/>
        <dsp:cNvSpPr/>
      </dsp:nvSpPr>
      <dsp:spPr>
        <a:xfrm>
          <a:off x="1951047" y="625714"/>
          <a:ext cx="4167238" cy="4167238"/>
        </a:xfrm>
        <a:prstGeom prst="blockArc">
          <a:avLst>
            <a:gd name="adj1" fmla="val 16200000"/>
            <a:gd name="adj2" fmla="val 0"/>
            <a:gd name="adj3" fmla="val 4642"/>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170714-880C-4F46-B969-8294F1E69C1D}">
      <dsp:nvSpPr>
        <dsp:cNvPr id="0" name=""/>
        <dsp:cNvSpPr/>
      </dsp:nvSpPr>
      <dsp:spPr>
        <a:xfrm>
          <a:off x="3075222" y="1749888"/>
          <a:ext cx="1918890" cy="1918890"/>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s-MX" sz="2200" kern="1200" dirty="0" smtClean="0"/>
            <a:t>Control de calidad y pruebas de aceptación</a:t>
          </a:r>
          <a:endParaRPr lang="es-MX" sz="2200" kern="1200" dirty="0"/>
        </a:p>
      </dsp:txBody>
      <dsp:txXfrm>
        <a:off x="3356237" y="2030903"/>
        <a:ext cx="1356860" cy="1356860"/>
      </dsp:txXfrm>
    </dsp:sp>
    <dsp:sp modelId="{D6FA1972-3996-4DBC-A389-EDF47026FC15}">
      <dsp:nvSpPr>
        <dsp:cNvPr id="0" name=""/>
        <dsp:cNvSpPr/>
      </dsp:nvSpPr>
      <dsp:spPr>
        <a:xfrm>
          <a:off x="3363055" y="2458"/>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Pruebas</a:t>
          </a:r>
          <a:r>
            <a:rPr lang="es-MX" sz="900" kern="1200" dirty="0" smtClean="0"/>
            <a:t> </a:t>
          </a:r>
          <a:endParaRPr lang="es-MX" sz="900" kern="1200" dirty="0"/>
        </a:p>
      </dsp:txBody>
      <dsp:txXfrm>
        <a:off x="3559765" y="199168"/>
        <a:ext cx="949803" cy="949803"/>
      </dsp:txXfrm>
    </dsp:sp>
    <dsp:sp modelId="{61069C88-D176-409C-8E57-FA52D38827CC}">
      <dsp:nvSpPr>
        <dsp:cNvPr id="0" name=""/>
        <dsp:cNvSpPr/>
      </dsp:nvSpPr>
      <dsp:spPr>
        <a:xfrm>
          <a:off x="5077281" y="2037721"/>
          <a:ext cx="198529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Integración</a:t>
          </a:r>
          <a:endParaRPr lang="es-MX" sz="1600" kern="1200" dirty="0"/>
        </a:p>
      </dsp:txBody>
      <dsp:txXfrm>
        <a:off x="5368021" y="2234431"/>
        <a:ext cx="1403817" cy="949803"/>
      </dsp:txXfrm>
    </dsp:sp>
    <dsp:sp modelId="{69A78FDE-5ED0-4B5B-9B07-DF66E8D18041}">
      <dsp:nvSpPr>
        <dsp:cNvPr id="0" name=""/>
        <dsp:cNvSpPr/>
      </dsp:nvSpPr>
      <dsp:spPr>
        <a:xfrm>
          <a:off x="3363055" y="4072985"/>
          <a:ext cx="1343223"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MX" sz="1400" kern="1200" dirty="0" smtClean="0"/>
            <a:t>Pruebas de usabilidad</a:t>
          </a:r>
          <a:endParaRPr lang="es-MX" sz="1400" kern="1200" dirty="0"/>
        </a:p>
      </dsp:txBody>
      <dsp:txXfrm>
        <a:off x="3559765" y="4269695"/>
        <a:ext cx="949803" cy="949803"/>
      </dsp:txXfrm>
    </dsp:sp>
    <dsp:sp modelId="{887544E0-63E3-4389-92DD-9C6C5464364D}">
      <dsp:nvSpPr>
        <dsp:cNvPr id="0" name=""/>
        <dsp:cNvSpPr/>
      </dsp:nvSpPr>
      <dsp:spPr>
        <a:xfrm>
          <a:off x="1065420" y="2037721"/>
          <a:ext cx="1867967" cy="1343223"/>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MX" sz="1600" kern="1200" dirty="0" smtClean="0"/>
            <a:t>Aceptación de la aplicación</a:t>
          </a:r>
          <a:endParaRPr lang="es-MX" sz="1050" kern="1200" dirty="0"/>
        </a:p>
      </dsp:txBody>
      <dsp:txXfrm>
        <a:off x="1338977" y="2234431"/>
        <a:ext cx="1320853" cy="949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AD5D-010E-42E8-86EA-7D2644DD1405}">
      <dsp:nvSpPr>
        <dsp:cNvPr id="0" name=""/>
        <dsp:cNvSpPr/>
      </dsp:nvSpPr>
      <dsp:spPr>
        <a:xfrm>
          <a:off x="1329212" y="245872"/>
          <a:ext cx="4573215" cy="4573215"/>
        </a:xfrm>
        <a:prstGeom prst="circularArrow">
          <a:avLst>
            <a:gd name="adj1" fmla="val 5689"/>
            <a:gd name="adj2" fmla="val 340510"/>
            <a:gd name="adj3" fmla="val 13800800"/>
            <a:gd name="adj4" fmla="val 17364879"/>
            <a:gd name="adj5" fmla="val 5908"/>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CA61E-66E6-417A-B4BE-0F8F3494A581}">
      <dsp:nvSpPr>
        <dsp:cNvPr id="0" name=""/>
        <dsp:cNvSpPr/>
      </dsp:nvSpPr>
      <dsp:spPr>
        <a:xfrm>
          <a:off x="2564685" y="499134"/>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Lecciones</a:t>
          </a:r>
          <a:r>
            <a:rPr lang="es-MX" sz="1700" kern="1200" baseline="0" dirty="0" smtClean="0"/>
            <a:t> Aprendidas</a:t>
          </a:r>
          <a:endParaRPr lang="es-MX" sz="1700" kern="1200" dirty="0"/>
        </a:p>
      </dsp:txBody>
      <dsp:txXfrm>
        <a:off x="2594630" y="529079"/>
        <a:ext cx="2042380" cy="553536"/>
      </dsp:txXfrm>
    </dsp:sp>
    <dsp:sp modelId="{B5CCF7BE-4276-4BB1-AF76-0CA5293B868E}">
      <dsp:nvSpPr>
        <dsp:cNvPr id="0" name=""/>
        <dsp:cNvSpPr/>
      </dsp:nvSpPr>
      <dsp:spPr>
        <a:xfrm>
          <a:off x="4297954"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Documentación final</a:t>
          </a:r>
          <a:endParaRPr lang="es-MX" sz="1700" kern="1200" dirty="0"/>
        </a:p>
      </dsp:txBody>
      <dsp:txXfrm>
        <a:off x="4327899" y="3531190"/>
        <a:ext cx="2042380" cy="553536"/>
      </dsp:txXfrm>
    </dsp:sp>
    <dsp:sp modelId="{E428B76E-C165-47D0-A16F-88ADC39203BF}">
      <dsp:nvSpPr>
        <dsp:cNvPr id="0" name=""/>
        <dsp:cNvSpPr/>
      </dsp:nvSpPr>
      <dsp:spPr>
        <a:xfrm>
          <a:off x="831415" y="3501245"/>
          <a:ext cx="2102270" cy="61342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MX" sz="1700" kern="1200" dirty="0" smtClean="0"/>
            <a:t>Notas de Entrega</a:t>
          </a:r>
          <a:endParaRPr lang="es-MX" sz="1700" kern="1200" dirty="0"/>
        </a:p>
      </dsp:txBody>
      <dsp:txXfrm>
        <a:off x="861360" y="3531190"/>
        <a:ext cx="2042380" cy="55353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E334F8-8811-4F81-8471-533884BD398D}" type="datetimeFigureOut">
              <a:rPr lang="es-MX" smtClean="0"/>
              <a:t>31/05/2020</a:t>
            </a:fld>
            <a:endParaRPr lang="es-MX"/>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20BEE1-39A8-42F4-8199-A9BB1419FA65}" type="slidenum">
              <a:rPr lang="es-MX" smtClean="0"/>
              <a:t>‹Nº›</a:t>
            </a:fld>
            <a:endParaRPr lang="es-MX"/>
          </a:p>
        </p:txBody>
      </p:sp>
    </p:spTree>
    <p:extLst>
      <p:ext uri="{BB962C8B-B14F-4D97-AF65-F5344CB8AC3E}">
        <p14:creationId xmlns:p14="http://schemas.microsoft.com/office/powerpoint/2010/main" val="1735738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FB938-0F27-4B00-944F-70CDAB3C0229}" type="datetimeFigureOut">
              <a:rPr lang="es-MX" smtClean="0"/>
              <a:t>31/05/2020</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5E3E9-D2FA-48A9-AC98-1D78777E9508}" type="slidenum">
              <a:rPr lang="es-MX" smtClean="0"/>
              <a:t>‹Nº›</a:t>
            </a:fld>
            <a:endParaRPr lang="es-MX"/>
          </a:p>
        </p:txBody>
      </p:sp>
    </p:spTree>
    <p:extLst>
      <p:ext uri="{BB962C8B-B14F-4D97-AF65-F5344CB8AC3E}">
        <p14:creationId xmlns:p14="http://schemas.microsoft.com/office/powerpoint/2010/main" val="29793968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a:t>
            </a:fld>
            <a:endParaRPr lang="es-MX"/>
          </a:p>
        </p:txBody>
      </p:sp>
    </p:spTree>
    <p:extLst>
      <p:ext uri="{BB962C8B-B14F-4D97-AF65-F5344CB8AC3E}">
        <p14:creationId xmlns:p14="http://schemas.microsoft.com/office/powerpoint/2010/main" val="734902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13</a:t>
            </a:fld>
            <a:endParaRPr lang="es-MX"/>
          </a:p>
        </p:txBody>
      </p:sp>
    </p:spTree>
    <p:extLst>
      <p:ext uri="{BB962C8B-B14F-4D97-AF65-F5344CB8AC3E}">
        <p14:creationId xmlns:p14="http://schemas.microsoft.com/office/powerpoint/2010/main" val="2319235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effectLst/>
              </a:rPr>
              <a:t>Liga Peatonal es una organización no gubernamental cuyo objetivo es transformar las ciudades en México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17</a:t>
            </a:fld>
            <a:endParaRPr lang="es-MX"/>
          </a:p>
        </p:txBody>
      </p:sp>
    </p:spTree>
    <p:extLst>
      <p:ext uri="{BB962C8B-B14F-4D97-AF65-F5344CB8AC3E}">
        <p14:creationId xmlns:p14="http://schemas.microsoft.com/office/powerpoint/2010/main" val="2624876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20</a:t>
            </a:fld>
            <a:endParaRPr lang="es-MX"/>
          </a:p>
        </p:txBody>
      </p:sp>
    </p:spTree>
    <p:extLst>
      <p:ext uri="{BB962C8B-B14F-4D97-AF65-F5344CB8AC3E}">
        <p14:creationId xmlns:p14="http://schemas.microsoft.com/office/powerpoint/2010/main" val="2255397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fundado el 23 de Diciembre de 1588; cuenta con 15401 km de longitud de infraestructura de carretera; 4010 km esta pavimentada; 1, 607, 748 personas</a:t>
            </a:r>
            <a:endParaRPr lang="es-MX" dirty="0" smtClean="0"/>
          </a:p>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21</a:t>
            </a:fld>
            <a:endParaRPr lang="es-MX"/>
          </a:p>
        </p:txBody>
      </p:sp>
    </p:spTree>
    <p:extLst>
      <p:ext uri="{BB962C8B-B14F-4D97-AF65-F5344CB8AC3E}">
        <p14:creationId xmlns:p14="http://schemas.microsoft.com/office/powerpoint/2010/main" val="2370657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22</a:t>
            </a:fld>
            <a:endParaRPr lang="es-MX"/>
          </a:p>
        </p:txBody>
      </p:sp>
    </p:spTree>
    <p:extLst>
      <p:ext uri="{BB962C8B-B14F-4D97-AF65-F5344CB8AC3E}">
        <p14:creationId xmlns:p14="http://schemas.microsoft.com/office/powerpoint/2010/main" val="2080787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23</a:t>
            </a:fld>
            <a:endParaRPr lang="es-MX"/>
          </a:p>
        </p:txBody>
      </p:sp>
    </p:spTree>
    <p:extLst>
      <p:ext uri="{BB962C8B-B14F-4D97-AF65-F5344CB8AC3E}">
        <p14:creationId xmlns:p14="http://schemas.microsoft.com/office/powerpoint/2010/main" val="2725687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24</a:t>
            </a:fld>
            <a:endParaRPr lang="es-MX"/>
          </a:p>
        </p:txBody>
      </p:sp>
    </p:spTree>
    <p:extLst>
      <p:ext uri="{BB962C8B-B14F-4D97-AF65-F5344CB8AC3E}">
        <p14:creationId xmlns:p14="http://schemas.microsoft.com/office/powerpoint/2010/main" val="719070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None/>
            </a:pPr>
            <a:r>
              <a:rPr lang="es-ES" dirty="0" smtClean="0"/>
              <a:t>A medida que los teléfonos móviles crecen con popularidad, los sistemas operativos con los que funcionan adquieren mayor importancia. La cuota de mercado de sistemas operativos móviles  para este año es el siguiente: </a:t>
            </a:r>
          </a:p>
          <a:p>
            <a:pPr marL="0" indent="0">
              <a:buNone/>
            </a:pPr>
            <a:r>
              <a:rPr lang="es-ES" dirty="0" smtClean="0"/>
              <a:t></a:t>
            </a:r>
            <a:r>
              <a:rPr lang="es-ES" b="1" dirty="0" smtClean="0"/>
              <a:t>Android 82.6% </a:t>
            </a:r>
            <a:r>
              <a:rPr lang="es-ES" dirty="0" smtClean="0"/>
              <a:t> iOS 14.1%  Windows </a:t>
            </a:r>
            <a:r>
              <a:rPr lang="es-ES" dirty="0" err="1" smtClean="0"/>
              <a:t>Phone</a:t>
            </a:r>
            <a:r>
              <a:rPr lang="es-ES" dirty="0" smtClean="0"/>
              <a:t> 2.3%  Otros 0.9%</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25</a:t>
            </a:fld>
            <a:endParaRPr lang="es-MX"/>
          </a:p>
        </p:txBody>
      </p:sp>
    </p:spTree>
    <p:extLst>
      <p:ext uri="{BB962C8B-B14F-4D97-AF65-F5344CB8AC3E}">
        <p14:creationId xmlns:p14="http://schemas.microsoft.com/office/powerpoint/2010/main" val="796548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26</a:t>
            </a:fld>
            <a:endParaRPr lang="es-MX"/>
          </a:p>
        </p:txBody>
      </p:sp>
    </p:spTree>
    <p:extLst>
      <p:ext uri="{BB962C8B-B14F-4D97-AF65-F5344CB8AC3E}">
        <p14:creationId xmlns:p14="http://schemas.microsoft.com/office/powerpoint/2010/main" val="3558478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27</a:t>
            </a:fld>
            <a:endParaRPr lang="es-MX"/>
          </a:p>
        </p:txBody>
      </p:sp>
    </p:spTree>
    <p:extLst>
      <p:ext uri="{BB962C8B-B14F-4D97-AF65-F5344CB8AC3E}">
        <p14:creationId xmlns:p14="http://schemas.microsoft.com/office/powerpoint/2010/main" val="55178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a:t>
            </a:fld>
            <a:endParaRPr lang="es-MX"/>
          </a:p>
        </p:txBody>
      </p:sp>
    </p:spTree>
    <p:extLst>
      <p:ext uri="{BB962C8B-B14F-4D97-AF65-F5344CB8AC3E}">
        <p14:creationId xmlns:p14="http://schemas.microsoft.com/office/powerpoint/2010/main" val="3247803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28</a:t>
            </a:fld>
            <a:endParaRPr lang="es-MX"/>
          </a:p>
        </p:txBody>
      </p:sp>
    </p:spTree>
    <p:extLst>
      <p:ext uri="{BB962C8B-B14F-4D97-AF65-F5344CB8AC3E}">
        <p14:creationId xmlns:p14="http://schemas.microsoft.com/office/powerpoint/2010/main" val="411791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29</a:t>
            </a:fld>
            <a:endParaRPr lang="es-MX"/>
          </a:p>
        </p:txBody>
      </p:sp>
    </p:spTree>
    <p:extLst>
      <p:ext uri="{BB962C8B-B14F-4D97-AF65-F5344CB8AC3E}">
        <p14:creationId xmlns:p14="http://schemas.microsoft.com/office/powerpoint/2010/main" val="2652959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30</a:t>
            </a:fld>
            <a:endParaRPr lang="es-MX"/>
          </a:p>
        </p:txBody>
      </p:sp>
    </p:spTree>
    <p:extLst>
      <p:ext uri="{BB962C8B-B14F-4D97-AF65-F5344CB8AC3E}">
        <p14:creationId xmlns:p14="http://schemas.microsoft.com/office/powerpoint/2010/main" val="2907329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31</a:t>
            </a:fld>
            <a:endParaRPr lang="es-MX"/>
          </a:p>
        </p:txBody>
      </p:sp>
    </p:spTree>
    <p:extLst>
      <p:ext uri="{BB962C8B-B14F-4D97-AF65-F5344CB8AC3E}">
        <p14:creationId xmlns:p14="http://schemas.microsoft.com/office/powerpoint/2010/main" val="3022959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32</a:t>
            </a:fld>
            <a:endParaRPr lang="es-MX"/>
          </a:p>
        </p:txBody>
      </p:sp>
    </p:spTree>
    <p:extLst>
      <p:ext uri="{BB962C8B-B14F-4D97-AF65-F5344CB8AC3E}">
        <p14:creationId xmlns:p14="http://schemas.microsoft.com/office/powerpoint/2010/main" val="2464176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33</a:t>
            </a:fld>
            <a:endParaRPr lang="es-MX"/>
          </a:p>
        </p:txBody>
      </p:sp>
    </p:spTree>
    <p:extLst>
      <p:ext uri="{BB962C8B-B14F-4D97-AF65-F5344CB8AC3E}">
        <p14:creationId xmlns:p14="http://schemas.microsoft.com/office/powerpoint/2010/main" val="2970455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34</a:t>
            </a:fld>
            <a:endParaRPr lang="es-MX"/>
          </a:p>
        </p:txBody>
      </p:sp>
    </p:spTree>
    <p:extLst>
      <p:ext uri="{BB962C8B-B14F-4D97-AF65-F5344CB8AC3E}">
        <p14:creationId xmlns:p14="http://schemas.microsoft.com/office/powerpoint/2010/main" val="3074060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dirty="0" smtClean="0">
                <a:solidFill>
                  <a:schemeClr val="tx1"/>
                </a:solidFill>
                <a:effectLst/>
                <a:latin typeface="+mn-lt"/>
                <a:ea typeface="+mn-ea"/>
                <a:cs typeface="+mn-cs"/>
              </a:rPr>
              <a:t>es un proyecto colaborativo para crear mapas editables y libres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35</a:t>
            </a:fld>
            <a:endParaRPr lang="es-MX"/>
          </a:p>
        </p:txBody>
      </p:sp>
    </p:spTree>
    <p:extLst>
      <p:ext uri="{BB962C8B-B14F-4D97-AF65-F5344CB8AC3E}">
        <p14:creationId xmlns:p14="http://schemas.microsoft.com/office/powerpoint/2010/main" val="461008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36</a:t>
            </a:fld>
            <a:endParaRPr lang="es-MX"/>
          </a:p>
        </p:txBody>
      </p:sp>
    </p:spTree>
    <p:extLst>
      <p:ext uri="{BB962C8B-B14F-4D97-AF65-F5344CB8AC3E}">
        <p14:creationId xmlns:p14="http://schemas.microsoft.com/office/powerpoint/2010/main" val="89194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37</a:t>
            </a:fld>
            <a:endParaRPr lang="es-MX"/>
          </a:p>
        </p:txBody>
      </p:sp>
    </p:spTree>
    <p:extLst>
      <p:ext uri="{BB962C8B-B14F-4D97-AF65-F5344CB8AC3E}">
        <p14:creationId xmlns:p14="http://schemas.microsoft.com/office/powerpoint/2010/main" val="134989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Explicación del</a:t>
            </a:r>
            <a:r>
              <a:rPr lang="es-MX" baseline="0" dirty="0" smtClean="0"/>
              <a:t> contexto de la investigación</a:t>
            </a:r>
          </a:p>
          <a:p>
            <a:r>
              <a:rPr lang="es-MX" baseline="0" dirty="0" smtClean="0"/>
              <a:t>Describir en qué consiste el tema seleccionado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a:t>
            </a:fld>
            <a:endParaRPr lang="es-MX"/>
          </a:p>
        </p:txBody>
      </p:sp>
    </p:spTree>
    <p:extLst>
      <p:ext uri="{BB962C8B-B14F-4D97-AF65-F5344CB8AC3E}">
        <p14:creationId xmlns:p14="http://schemas.microsoft.com/office/powerpoint/2010/main" val="3732234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38</a:t>
            </a:fld>
            <a:endParaRPr lang="es-MX"/>
          </a:p>
        </p:txBody>
      </p:sp>
    </p:spTree>
    <p:extLst>
      <p:ext uri="{BB962C8B-B14F-4D97-AF65-F5344CB8AC3E}">
        <p14:creationId xmlns:p14="http://schemas.microsoft.com/office/powerpoint/2010/main" val="2202643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Es una guía metodológica ágil, para el desarrollo de aplicaciones móviles, basada en características de las metodologías XP, SCRUM Y TDD </a:t>
            </a:r>
            <a:r>
              <a:rPr lang="es-ES" sz="1200" kern="1200" dirty="0" err="1" smtClean="0">
                <a:solidFill>
                  <a:schemeClr val="tx1"/>
                </a:solidFill>
                <a:effectLst/>
                <a:latin typeface="+mn-lt"/>
                <a:ea typeface="+mn-ea"/>
                <a:cs typeface="+mn-cs"/>
              </a:rPr>
              <a:t>Yohn</a:t>
            </a:r>
            <a:r>
              <a:rPr lang="es-ES" sz="1200" kern="1200" dirty="0" smtClean="0">
                <a:solidFill>
                  <a:schemeClr val="tx1"/>
                </a:solidFill>
                <a:effectLst/>
                <a:latin typeface="+mn-lt"/>
                <a:ea typeface="+mn-ea"/>
                <a:cs typeface="+mn-cs"/>
              </a:rPr>
              <a:t> Daniel Amaya </a:t>
            </a:r>
            <a:r>
              <a:rPr lang="es-ES" sz="1200" kern="1200" dirty="0" err="1" smtClean="0">
                <a:solidFill>
                  <a:schemeClr val="tx1"/>
                </a:solidFill>
                <a:effectLst/>
                <a:latin typeface="+mn-lt"/>
                <a:ea typeface="+mn-ea"/>
                <a:cs typeface="+mn-cs"/>
              </a:rPr>
              <a:t>Balaguera</a:t>
            </a:r>
            <a:r>
              <a:rPr lang="es-ES" sz="1200" kern="1200" smtClean="0">
                <a:solidFill>
                  <a:schemeClr val="tx1"/>
                </a:solidFill>
                <a:effectLst/>
                <a:latin typeface="+mn-lt"/>
                <a:ea typeface="+mn-ea"/>
                <a:cs typeface="+mn-cs"/>
              </a:rPr>
              <a:t>.</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39</a:t>
            </a:fld>
            <a:endParaRPr lang="es-MX"/>
          </a:p>
        </p:txBody>
      </p:sp>
    </p:spTree>
    <p:extLst>
      <p:ext uri="{BB962C8B-B14F-4D97-AF65-F5344CB8AC3E}">
        <p14:creationId xmlns:p14="http://schemas.microsoft.com/office/powerpoint/2010/main" val="3061050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40</a:t>
            </a:fld>
            <a:endParaRPr lang="es-MX"/>
          </a:p>
        </p:txBody>
      </p:sp>
    </p:spTree>
    <p:extLst>
      <p:ext uri="{BB962C8B-B14F-4D97-AF65-F5344CB8AC3E}">
        <p14:creationId xmlns:p14="http://schemas.microsoft.com/office/powerpoint/2010/main" val="3779031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realiza la identificación de los usuarios, la recolección de las historias de usuario, se documenta y acuerda la lista de objetivos así como, la  planificación y priorización de las iteraciones.</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41</a:t>
            </a:fld>
            <a:endParaRPr lang="es-MX"/>
          </a:p>
        </p:txBody>
      </p:sp>
    </p:spTree>
    <p:extLst>
      <p:ext uri="{BB962C8B-B14F-4D97-AF65-F5344CB8AC3E}">
        <p14:creationId xmlns:p14="http://schemas.microsoft.com/office/powerpoint/2010/main" val="218048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debe desarrollar el software de acuerdo a las necesidades planteadas, mediante el</a:t>
            </a:r>
            <a:r>
              <a:rPr lang="es-MX" sz="1200" kern="1200" baseline="0" dirty="0" smtClean="0">
                <a:solidFill>
                  <a:schemeClr val="tx1"/>
                </a:solidFill>
                <a:effectLst/>
                <a:latin typeface="+mn-lt"/>
                <a:ea typeface="+mn-ea"/>
                <a:cs typeface="+mn-cs"/>
              </a:rPr>
              <a:t> algoritmo </a:t>
            </a:r>
            <a:r>
              <a:rPr lang="es-MX" sz="1200" kern="1200" baseline="0" dirty="0" err="1" smtClean="0">
                <a:solidFill>
                  <a:schemeClr val="tx1"/>
                </a:solidFill>
                <a:effectLst/>
                <a:latin typeface="+mn-lt"/>
                <a:ea typeface="+mn-ea"/>
                <a:cs typeface="+mn-cs"/>
              </a:rPr>
              <a:t>tdd</a:t>
            </a:r>
            <a:r>
              <a:rPr lang="es-MX" sz="1200" kern="1200" baseline="0" dirty="0" smtClean="0">
                <a:solidFill>
                  <a:schemeClr val="tx1"/>
                </a:solidFill>
                <a:effectLst/>
                <a:latin typeface="+mn-lt"/>
                <a:ea typeface="+mn-ea"/>
                <a:cs typeface="+mn-cs"/>
              </a:rPr>
              <a:t>, test-</a:t>
            </a:r>
            <a:r>
              <a:rPr lang="es-MX" sz="1200" kern="1200" baseline="0" dirty="0" err="1" smtClean="0">
                <a:solidFill>
                  <a:schemeClr val="tx1"/>
                </a:solidFill>
                <a:effectLst/>
                <a:latin typeface="+mn-lt"/>
                <a:ea typeface="+mn-ea"/>
                <a:cs typeface="+mn-cs"/>
              </a:rPr>
              <a:t>driven</a:t>
            </a:r>
            <a:r>
              <a:rPr lang="es-MX" sz="1200" kern="1200" baseline="0" dirty="0" smtClean="0">
                <a:solidFill>
                  <a:schemeClr val="tx1"/>
                </a:solidFill>
                <a:effectLst/>
                <a:latin typeface="+mn-lt"/>
                <a:ea typeface="+mn-ea"/>
                <a:cs typeface="+mn-cs"/>
              </a:rPr>
              <a:t> </a:t>
            </a:r>
            <a:r>
              <a:rPr lang="es-MX" sz="1200" kern="1200" baseline="0" dirty="0" err="1" smtClean="0">
                <a:solidFill>
                  <a:schemeClr val="tx1"/>
                </a:solidFill>
                <a:effectLst/>
                <a:latin typeface="+mn-lt"/>
                <a:ea typeface="+mn-ea"/>
                <a:cs typeface="+mn-cs"/>
              </a:rPr>
              <a:t>development</a:t>
            </a:r>
            <a:r>
              <a:rPr lang="es-MX" sz="1200" kern="1200" baseline="0" dirty="0" smtClean="0">
                <a:solidFill>
                  <a:schemeClr val="tx1"/>
                </a:solidFill>
                <a:effectLst/>
                <a:latin typeface="+mn-lt"/>
                <a:ea typeface="+mn-ea"/>
                <a:cs typeface="+mn-cs"/>
              </a:rPr>
              <a:t> (desarrollo dirigido por </a:t>
            </a:r>
            <a:r>
              <a:rPr lang="es-MX" sz="1200" kern="1200" baseline="0" dirty="0" err="1" smtClean="0">
                <a:solidFill>
                  <a:schemeClr val="tx1"/>
                </a:solidFill>
                <a:effectLst/>
                <a:latin typeface="+mn-lt"/>
                <a:ea typeface="+mn-ea"/>
                <a:cs typeface="+mn-cs"/>
              </a:rPr>
              <a:t>tests</a:t>
            </a:r>
            <a:r>
              <a:rPr lang="es-MX" sz="1200" kern="1200" baseline="0" dirty="0" smtClean="0">
                <a:solidFill>
                  <a:schemeClr val="tx1"/>
                </a:solidFill>
                <a:effectLst/>
                <a:latin typeface="+mn-lt"/>
                <a:ea typeface="+mn-ea"/>
                <a:cs typeface="+mn-cs"/>
              </a:rPr>
              <a:t>)</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42</a:t>
            </a:fld>
            <a:endParaRPr lang="es-MX"/>
          </a:p>
        </p:txBody>
      </p:sp>
    </p:spTree>
    <p:extLst>
      <p:ext uri="{BB962C8B-B14F-4D97-AF65-F5344CB8AC3E}">
        <p14:creationId xmlns:p14="http://schemas.microsoft.com/office/powerpoint/2010/main" val="3986453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el objetivo es una versión totalmente funcional del sistema en desarrollo, mediante el control de calidad, las tareas se dividen en integración del sistema, pruebas de usabilidad, aceptación por parte de los usuarios y pruebas del sistema.</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43</a:t>
            </a:fld>
            <a:endParaRPr lang="es-MX"/>
          </a:p>
        </p:txBody>
      </p:sp>
    </p:spTree>
    <p:extLst>
      <p:ext uri="{BB962C8B-B14F-4D97-AF65-F5344CB8AC3E}">
        <p14:creationId xmlns:p14="http://schemas.microsoft.com/office/powerpoint/2010/main" val="742321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tiene por objetivo realizar la documentación final del sistema, notas de entrega y el análisis de todas las actividades que se realizaron.</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44</a:t>
            </a:fld>
            <a:endParaRPr lang="es-MX"/>
          </a:p>
        </p:txBody>
      </p:sp>
    </p:spTree>
    <p:extLst>
      <p:ext uri="{BB962C8B-B14F-4D97-AF65-F5344CB8AC3E}">
        <p14:creationId xmlns:p14="http://schemas.microsoft.com/office/powerpoint/2010/main" val="2905671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45</a:t>
            </a:fld>
            <a:endParaRPr lang="es-MX"/>
          </a:p>
        </p:txBody>
      </p:sp>
    </p:spTree>
    <p:extLst>
      <p:ext uri="{BB962C8B-B14F-4D97-AF65-F5344CB8AC3E}">
        <p14:creationId xmlns:p14="http://schemas.microsoft.com/office/powerpoint/2010/main" val="1480218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-Plan</a:t>
            </a:r>
          </a:p>
          <a:p>
            <a:r>
              <a:rPr lang="es-MX" dirty="0" smtClean="0"/>
              <a:t>-Diseño</a:t>
            </a:r>
          </a:p>
          <a:p>
            <a:r>
              <a:rPr lang="es-MX" dirty="0" smtClean="0"/>
              <a:t>-Desarrollo</a:t>
            </a:r>
          </a:p>
          <a:p>
            <a:r>
              <a:rPr lang="es-MX" dirty="0" smtClean="0"/>
              <a:t>-Prueba</a:t>
            </a:r>
          </a:p>
          <a:p>
            <a:r>
              <a:rPr lang="es-MX" dirty="0" smtClean="0"/>
              <a:t>-Implementación</a:t>
            </a:r>
          </a:p>
          <a:p>
            <a:r>
              <a:rPr lang="es-MX" dirty="0" smtClean="0"/>
              <a:t>-Revisión</a:t>
            </a:r>
          </a:p>
          <a:p>
            <a:r>
              <a:rPr lang="es-MX" dirty="0" smtClean="0"/>
              <a:t>-Lanzamiento/Presentación</a:t>
            </a:r>
          </a:p>
          <a:p>
            <a:endParaRPr lang="es-MX" dirty="0" smtClean="0"/>
          </a:p>
          <a:p>
            <a:r>
              <a:rPr lang="es-ES" sz="1200" b="0" i="0" u="none" strike="noStrike" kern="1200" dirty="0" smtClean="0">
                <a:solidFill>
                  <a:schemeClr val="tx1"/>
                </a:solidFill>
                <a:effectLst/>
                <a:latin typeface="+mn-lt"/>
                <a:ea typeface="+mn-ea"/>
                <a:cs typeface="+mn-cs"/>
              </a:rPr>
              <a:t>basados en el </a:t>
            </a:r>
            <a:r>
              <a:rPr lang="es-ES" sz="1200" b="1" i="0" u="none" strike="noStrike" kern="1200" dirty="0" smtClean="0">
                <a:solidFill>
                  <a:schemeClr val="tx1"/>
                </a:solidFill>
                <a:effectLst/>
                <a:latin typeface="+mn-lt"/>
                <a:ea typeface="+mn-ea"/>
                <a:cs typeface="+mn-cs"/>
              </a:rPr>
              <a:t>desarrollo</a:t>
            </a:r>
            <a:r>
              <a:rPr lang="es-ES" sz="1200" b="0" i="0" u="none" strike="noStrike" kern="1200" dirty="0" smtClean="0">
                <a:solidFill>
                  <a:schemeClr val="tx1"/>
                </a:solidFill>
                <a:effectLst/>
                <a:latin typeface="+mn-lt"/>
                <a:ea typeface="+mn-ea"/>
                <a:cs typeface="+mn-cs"/>
              </a:rPr>
              <a:t> iterativo e incremental, donde los requisitos y soluciones evolucionan</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46</a:t>
            </a:fld>
            <a:endParaRPr lang="es-MX"/>
          </a:p>
        </p:txBody>
      </p:sp>
    </p:spTree>
    <p:extLst>
      <p:ext uri="{BB962C8B-B14F-4D97-AF65-F5344CB8AC3E}">
        <p14:creationId xmlns:p14="http://schemas.microsoft.com/office/powerpoint/2010/main" val="42853257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se realiza la identificación de los usuarios, la recolección de las historias de usuario, se documenta y acuerda la lista de objetivos así como, la  planificación y priorización de las iteraciones.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47</a:t>
            </a:fld>
            <a:endParaRPr lang="es-MX"/>
          </a:p>
        </p:txBody>
      </p:sp>
    </p:spTree>
    <p:extLst>
      <p:ext uri="{BB962C8B-B14F-4D97-AF65-F5344CB8AC3E}">
        <p14:creationId xmlns:p14="http://schemas.microsoft.com/office/powerpoint/2010/main" val="1601006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El mundo contemporáneo ha sido testigo de la importancia sobre la seguridad humana, ya que actualmente existen problemas en su función, la seguridad humana es un concepto que se considera difícil poner en práctica y que no obstante aporta mucho al proceso de la toma de decisiones.</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a:t>
            </a:fld>
            <a:endParaRPr lang="es-MX"/>
          </a:p>
        </p:txBody>
      </p:sp>
    </p:spTree>
    <p:extLst>
      <p:ext uri="{BB962C8B-B14F-4D97-AF65-F5344CB8AC3E}">
        <p14:creationId xmlns:p14="http://schemas.microsoft.com/office/powerpoint/2010/main" val="3549038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se realiza la planificación y establecimiento del proyecto, se determina la visión, alcances y limitaciones.   Se realiza el estudio de factibilidad, el establecimiento de los interesados y la definición del cronograma de trabajo.</a:t>
            </a:r>
            <a:endParaRPr lang="es-MX" dirty="0" smtClean="0"/>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48</a:t>
            </a:fld>
            <a:endParaRPr lang="es-MX"/>
          </a:p>
        </p:txBody>
      </p:sp>
    </p:spTree>
    <p:extLst>
      <p:ext uri="{BB962C8B-B14F-4D97-AF65-F5344CB8AC3E}">
        <p14:creationId xmlns:p14="http://schemas.microsoft.com/office/powerpoint/2010/main" val="2796350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kern="1200" dirty="0" smtClean="0">
                <a:solidFill>
                  <a:schemeClr val="tx1"/>
                </a:solidFill>
                <a:effectLst/>
                <a:latin typeface="+mn-lt"/>
                <a:ea typeface="+mn-ea"/>
                <a:cs typeface="+mn-cs"/>
              </a:rPr>
              <a:t>se debe desarrollar el software de acuerdo a las necesidades planteadas, mediante el</a:t>
            </a:r>
            <a:r>
              <a:rPr lang="es-MX" sz="1200" kern="1200" baseline="0" dirty="0" smtClean="0">
                <a:solidFill>
                  <a:schemeClr val="tx1"/>
                </a:solidFill>
                <a:effectLst/>
                <a:latin typeface="+mn-lt"/>
                <a:ea typeface="+mn-ea"/>
                <a:cs typeface="+mn-cs"/>
              </a:rPr>
              <a:t> algoritmo </a:t>
            </a:r>
            <a:r>
              <a:rPr lang="es-MX" sz="1200" kern="1200" baseline="0" dirty="0" err="1" smtClean="0">
                <a:solidFill>
                  <a:schemeClr val="tx1"/>
                </a:solidFill>
                <a:effectLst/>
                <a:latin typeface="+mn-lt"/>
                <a:ea typeface="+mn-ea"/>
                <a:cs typeface="+mn-cs"/>
              </a:rPr>
              <a:t>tdd</a:t>
            </a:r>
            <a:r>
              <a:rPr lang="es-MX" sz="1200" kern="1200" baseline="0" dirty="0" smtClean="0">
                <a:solidFill>
                  <a:schemeClr val="tx1"/>
                </a:solidFill>
                <a:effectLst/>
                <a:latin typeface="+mn-lt"/>
                <a:ea typeface="+mn-ea"/>
                <a:cs typeface="+mn-cs"/>
              </a:rPr>
              <a:t>, test-</a:t>
            </a:r>
            <a:r>
              <a:rPr lang="es-MX" sz="1200" kern="1200" baseline="0" dirty="0" err="1" smtClean="0">
                <a:solidFill>
                  <a:schemeClr val="tx1"/>
                </a:solidFill>
                <a:effectLst/>
                <a:latin typeface="+mn-lt"/>
                <a:ea typeface="+mn-ea"/>
                <a:cs typeface="+mn-cs"/>
              </a:rPr>
              <a:t>driven</a:t>
            </a:r>
            <a:r>
              <a:rPr lang="es-MX" sz="1200" kern="1200" baseline="0" dirty="0" smtClean="0">
                <a:solidFill>
                  <a:schemeClr val="tx1"/>
                </a:solidFill>
                <a:effectLst/>
                <a:latin typeface="+mn-lt"/>
                <a:ea typeface="+mn-ea"/>
                <a:cs typeface="+mn-cs"/>
              </a:rPr>
              <a:t> </a:t>
            </a:r>
            <a:r>
              <a:rPr lang="es-MX" sz="1200" kern="1200" baseline="0" dirty="0" err="1" smtClean="0">
                <a:solidFill>
                  <a:schemeClr val="tx1"/>
                </a:solidFill>
                <a:effectLst/>
                <a:latin typeface="+mn-lt"/>
                <a:ea typeface="+mn-ea"/>
                <a:cs typeface="+mn-cs"/>
              </a:rPr>
              <a:t>development</a:t>
            </a:r>
            <a:r>
              <a:rPr lang="es-MX" sz="1200" kern="1200" baseline="0" dirty="0" smtClean="0">
                <a:solidFill>
                  <a:schemeClr val="tx1"/>
                </a:solidFill>
                <a:effectLst/>
                <a:latin typeface="+mn-lt"/>
                <a:ea typeface="+mn-ea"/>
                <a:cs typeface="+mn-cs"/>
              </a:rPr>
              <a:t> (desarrollo dirigido por </a:t>
            </a:r>
            <a:r>
              <a:rPr lang="es-MX" sz="1200" kern="1200" baseline="0" dirty="0" err="1" smtClean="0">
                <a:solidFill>
                  <a:schemeClr val="tx1"/>
                </a:solidFill>
                <a:effectLst/>
                <a:latin typeface="+mn-lt"/>
                <a:ea typeface="+mn-ea"/>
                <a:cs typeface="+mn-cs"/>
              </a:rPr>
              <a:t>tests</a:t>
            </a:r>
            <a:r>
              <a:rPr lang="es-MX" sz="1200" kern="1200" baseline="0" dirty="0" smtClean="0">
                <a:solidFill>
                  <a:schemeClr val="tx1"/>
                </a:solidFill>
                <a:effectLst/>
                <a:latin typeface="+mn-lt"/>
                <a:ea typeface="+mn-ea"/>
                <a:cs typeface="+mn-cs"/>
              </a:rPr>
              <a:t>)</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49</a:t>
            </a:fld>
            <a:endParaRPr lang="es-MX"/>
          </a:p>
        </p:txBody>
      </p:sp>
    </p:spTree>
    <p:extLst>
      <p:ext uri="{BB962C8B-B14F-4D97-AF65-F5344CB8AC3E}">
        <p14:creationId xmlns:p14="http://schemas.microsoft.com/office/powerpoint/2010/main" val="3139172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mtClean="0"/>
              <a:t>Función simple lógica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53</a:t>
            </a:fld>
            <a:endParaRPr lang="es-MX"/>
          </a:p>
        </p:txBody>
      </p:sp>
    </p:spTree>
    <p:extLst>
      <p:ext uri="{BB962C8B-B14F-4D97-AF65-F5344CB8AC3E}">
        <p14:creationId xmlns:p14="http://schemas.microsoft.com/office/powerpoint/2010/main" val="2869182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60</a:t>
            </a:fld>
            <a:endParaRPr lang="es-MX"/>
          </a:p>
        </p:txBody>
      </p:sp>
    </p:spTree>
    <p:extLst>
      <p:ext uri="{BB962C8B-B14F-4D97-AF65-F5344CB8AC3E}">
        <p14:creationId xmlns:p14="http://schemas.microsoft.com/office/powerpoint/2010/main" val="849435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61</a:t>
            </a:fld>
            <a:endParaRPr lang="es-MX"/>
          </a:p>
        </p:txBody>
      </p:sp>
    </p:spTree>
    <p:extLst>
      <p:ext uri="{BB962C8B-B14F-4D97-AF65-F5344CB8AC3E}">
        <p14:creationId xmlns:p14="http://schemas.microsoft.com/office/powerpoint/2010/main" val="1167604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62</a:t>
            </a:fld>
            <a:endParaRPr lang="es-MX"/>
          </a:p>
        </p:txBody>
      </p:sp>
    </p:spTree>
    <p:extLst>
      <p:ext uri="{BB962C8B-B14F-4D97-AF65-F5344CB8AC3E}">
        <p14:creationId xmlns:p14="http://schemas.microsoft.com/office/powerpoint/2010/main" val="989279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63</a:t>
            </a:fld>
            <a:endParaRPr lang="es-MX"/>
          </a:p>
        </p:txBody>
      </p:sp>
    </p:spTree>
    <p:extLst>
      <p:ext uri="{BB962C8B-B14F-4D97-AF65-F5344CB8AC3E}">
        <p14:creationId xmlns:p14="http://schemas.microsoft.com/office/powerpoint/2010/main" val="23470422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64</a:t>
            </a:fld>
            <a:endParaRPr lang="es-MX"/>
          </a:p>
        </p:txBody>
      </p:sp>
    </p:spTree>
    <p:extLst>
      <p:ext uri="{BB962C8B-B14F-4D97-AF65-F5344CB8AC3E}">
        <p14:creationId xmlns:p14="http://schemas.microsoft.com/office/powerpoint/2010/main" val="2547897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1F55E3E9-D2FA-48A9-AC98-1D78777E9508}" type="slidenum">
              <a:rPr lang="es-MX" smtClean="0"/>
              <a:t>65</a:t>
            </a:fld>
            <a:endParaRPr lang="es-MX"/>
          </a:p>
        </p:txBody>
      </p:sp>
    </p:spTree>
    <p:extLst>
      <p:ext uri="{BB962C8B-B14F-4D97-AF65-F5344CB8AC3E}">
        <p14:creationId xmlns:p14="http://schemas.microsoft.com/office/powerpoint/2010/main" val="390927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¿Por</a:t>
            </a:r>
            <a:r>
              <a:rPr lang="es-MX" baseline="0" dirty="0" smtClean="0"/>
              <a:t> qué muestro esta grafica? (Publico) </a:t>
            </a:r>
            <a:r>
              <a:rPr lang="es-MX" dirty="0" smtClean="0"/>
              <a:t>¿Cuál</a:t>
            </a:r>
            <a:r>
              <a:rPr lang="es-MX" baseline="0" dirty="0" smtClean="0"/>
              <a:t> es el problema? – Inseguridad vial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5</a:t>
            </a:fld>
            <a:endParaRPr lang="es-MX"/>
          </a:p>
        </p:txBody>
      </p:sp>
    </p:spTree>
    <p:extLst>
      <p:ext uri="{BB962C8B-B14F-4D97-AF65-F5344CB8AC3E}">
        <p14:creationId xmlns:p14="http://schemas.microsoft.com/office/powerpoint/2010/main" val="163710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Desarrollar una aplicación móvil en Android para la seguridad vial del turismo zacatecano; </a:t>
            </a:r>
            <a:r>
              <a:rPr lang="es-MX" sz="1200" kern="1200" dirty="0" smtClean="0">
                <a:solidFill>
                  <a:schemeClr val="tx1"/>
                </a:solidFill>
                <a:effectLst/>
                <a:latin typeface="+mn-lt"/>
                <a:ea typeface="+mn-ea"/>
                <a:cs typeface="+mn-cs"/>
              </a:rPr>
              <a:t>Cuantificar 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6</a:t>
            </a:fld>
            <a:endParaRPr lang="es-MX"/>
          </a:p>
        </p:txBody>
      </p:sp>
    </p:spTree>
    <p:extLst>
      <p:ext uri="{BB962C8B-B14F-4D97-AF65-F5344CB8AC3E}">
        <p14:creationId xmlns:p14="http://schemas.microsoft.com/office/powerpoint/2010/main" val="1675308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Desarrollar una aplicación móvil en Android para la seguridad vial del turismo zacatecano; </a:t>
            </a:r>
            <a:r>
              <a:rPr lang="es-MX" sz="1200" kern="1200" dirty="0" smtClean="0">
                <a:solidFill>
                  <a:schemeClr val="tx1"/>
                </a:solidFill>
                <a:effectLst/>
                <a:latin typeface="+mn-lt"/>
                <a:ea typeface="+mn-ea"/>
                <a:cs typeface="+mn-cs"/>
              </a:rPr>
              <a:t>Cuantificar el índice de Incidencias delictivas por municipio, registrados del 2017 a 2019 y de esta manera relacionarlas con las rutas viales, para identificar el nivel de riesgo que se ubica según el municipio, de manera que sirva de insumo para el diseño y propuesta de la aplicación móvil para la Seguridad Vial Turística del estado de Zacatecas.</a:t>
            </a:r>
          </a:p>
          <a:p>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7</a:t>
            </a:fld>
            <a:endParaRPr lang="es-MX"/>
          </a:p>
        </p:txBody>
      </p:sp>
    </p:spTree>
    <p:extLst>
      <p:ext uri="{BB962C8B-B14F-4D97-AF65-F5344CB8AC3E}">
        <p14:creationId xmlns:p14="http://schemas.microsoft.com/office/powerpoint/2010/main" val="986530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1- Observar el impacto que conlleva la seguridad y como afecta el desarrollo económico</a:t>
            </a:r>
          </a:p>
          <a:p>
            <a:r>
              <a:rPr lang="es-MX" dirty="0" smtClean="0"/>
              <a:t>2- Entender</a:t>
            </a:r>
            <a:r>
              <a:rPr lang="es-MX" baseline="0" dirty="0" smtClean="0"/>
              <a:t> como</a:t>
            </a:r>
            <a:r>
              <a:rPr lang="es-MX" dirty="0" smtClean="0"/>
              <a:t> afecta el</a:t>
            </a:r>
            <a:r>
              <a:rPr lang="es-MX" baseline="0" dirty="0" smtClean="0"/>
              <a:t> crecimiento del desarrollo humano</a:t>
            </a:r>
          </a:p>
          <a:p>
            <a:r>
              <a:rPr lang="es-MX" baseline="0" dirty="0" smtClean="0"/>
              <a:t>3- Sector </a:t>
            </a:r>
            <a:r>
              <a:rPr lang="es-MX" baseline="0" dirty="0" err="1" smtClean="0"/>
              <a:t>Turistico</a:t>
            </a:r>
            <a:endParaRPr lang="es-MX" baseline="0" dirty="0" smtClean="0"/>
          </a:p>
          <a:p>
            <a:r>
              <a:rPr lang="es-MX" baseline="0" dirty="0" smtClean="0"/>
              <a:t>4- Tomar precauciones  </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10</a:t>
            </a:fld>
            <a:endParaRPr lang="es-MX"/>
          </a:p>
        </p:txBody>
      </p:sp>
    </p:spTree>
    <p:extLst>
      <p:ext uri="{BB962C8B-B14F-4D97-AF65-F5344CB8AC3E}">
        <p14:creationId xmlns:p14="http://schemas.microsoft.com/office/powerpoint/2010/main" val="293929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¿Por</a:t>
            </a:r>
            <a:r>
              <a:rPr lang="es-MX" baseline="0" dirty="0" smtClean="0"/>
              <a:t> qué una aplicación móvil?</a:t>
            </a:r>
            <a:endParaRPr lang="es-MX" dirty="0"/>
          </a:p>
        </p:txBody>
      </p:sp>
      <p:sp>
        <p:nvSpPr>
          <p:cNvPr id="4" name="Marcador de número de diapositiva 3"/>
          <p:cNvSpPr>
            <a:spLocks noGrp="1"/>
          </p:cNvSpPr>
          <p:nvPr>
            <p:ph type="sldNum" sz="quarter" idx="10"/>
          </p:nvPr>
        </p:nvSpPr>
        <p:spPr/>
        <p:txBody>
          <a:bodyPr/>
          <a:lstStyle/>
          <a:p>
            <a:fld id="{1F55E3E9-D2FA-48A9-AC98-1D78777E9508}" type="slidenum">
              <a:rPr lang="es-MX" smtClean="0"/>
              <a:t>11</a:t>
            </a:fld>
            <a:endParaRPr lang="es-MX"/>
          </a:p>
        </p:txBody>
      </p:sp>
    </p:spTree>
    <p:extLst>
      <p:ext uri="{BB962C8B-B14F-4D97-AF65-F5344CB8AC3E}">
        <p14:creationId xmlns:p14="http://schemas.microsoft.com/office/powerpoint/2010/main" val="3393262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MX"/>
          </a:p>
        </p:txBody>
      </p:sp>
      <p:sp>
        <p:nvSpPr>
          <p:cNvPr id="4" name="Marcador de fecha 3"/>
          <p:cNvSpPr>
            <a:spLocks noGrp="1"/>
          </p:cNvSpPr>
          <p:nvPr>
            <p:ph type="dt" sz="half" idx="10"/>
          </p:nvPr>
        </p:nvSpPr>
        <p:spPr/>
        <p:txBody>
          <a:bodyPr/>
          <a:lstStyle/>
          <a:p>
            <a:fld id="{DF692327-4EDA-44AF-98B8-B743F2EE8862}" type="datetime1">
              <a:rPr lang="en-US" smtClean="0"/>
              <a:t>5/31/2020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7" name="CuadroTexto 6"/>
          <p:cNvSpPr txBox="1"/>
          <p:nvPr userDrawn="1"/>
        </p:nvSpPr>
        <p:spPr>
          <a:xfrm>
            <a:off x="8364536" y="6152391"/>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2463777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D068A60E-796C-4F35-BAE3-1CF62F850C38}" type="datetime1">
              <a:rPr lang="en-US" smtClean="0"/>
              <a:t>5/31/2020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536840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23026F37-AFB0-4F92-9FFA-632F54037EB5}" type="datetime1">
              <a:rPr lang="en-US" smtClean="0"/>
              <a:t>5/31/2020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084976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8E95ECF0-9FD1-41CB-A78A-279EFAD440E5}" type="datetime1">
              <a:rPr lang="en-US" smtClean="0"/>
              <a:t>5/31/2020</a:t>
            </a:fld>
            <a:endParaRPr lang="en-US" dirty="0"/>
          </a:p>
        </p:txBody>
      </p:sp>
      <p:sp>
        <p:nvSpPr>
          <p:cNvPr id="8" name="CuadroTexto 7"/>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
        <p:nvSpPr>
          <p:cNvPr id="9" name="Footer Placeholder 5"/>
          <p:cNvSpPr txBox="1">
            <a:spLocks/>
          </p:cNvSpPr>
          <p:nvPr userDrawn="1"/>
        </p:nvSpPr>
        <p:spPr>
          <a:xfrm>
            <a:off x="2754242" y="6300630"/>
            <a:ext cx="6672865"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smtClean="0"/>
              <a:t>Jesús</a:t>
            </a:r>
            <a:r>
              <a:rPr lang="en-US" dirty="0" smtClean="0"/>
              <a:t> Antonio Jaime Solis</a:t>
            </a:r>
            <a:endParaRPr lang="en-US" dirty="0"/>
          </a:p>
        </p:txBody>
      </p:sp>
      <p:sp>
        <p:nvSpPr>
          <p:cNvPr id="10" name="Slide Number Placeholder 6"/>
          <p:cNvSpPr txBox="1">
            <a:spLocks/>
          </p:cNvSpPr>
          <p:nvPr userDrawn="1"/>
        </p:nvSpPr>
        <p:spPr>
          <a:xfrm>
            <a:off x="10700342" y="6248400"/>
            <a:ext cx="753545"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8830205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E89373B3-F774-4477-BDF4-6E8B046F56E9}" type="datetime1">
              <a:rPr lang="en-US" smtClean="0"/>
              <a:t>5/31/2020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7" name="CuadroTexto 6"/>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271564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5182691D-C261-42C3-B159-D49792C2CB6F}" type="datetime1">
              <a:rPr lang="en-US" smtClean="0"/>
              <a:t>5/31/2020</a:t>
            </a:fld>
            <a:endParaRPr lang="en-US" dirty="0"/>
          </a:p>
        </p:txBody>
      </p:sp>
      <p:sp>
        <p:nvSpPr>
          <p:cNvPr id="5" name="Marcador de pie de página 4"/>
          <p:cNvSpPr>
            <a:spLocks noGrp="1"/>
          </p:cNvSpPr>
          <p:nvPr>
            <p:ph type="ftr" sz="quarter" idx="11"/>
          </p:nvPr>
        </p:nvSpPr>
        <p:spPr/>
        <p:txBody>
          <a:bodyPr/>
          <a:lstStyle/>
          <a:p>
            <a:r>
              <a:rPr lang="en-US" smtClean="0"/>
              <a:t>Jesús Antonio Jaime Solis</a:t>
            </a:r>
            <a:endParaRPr lang="en-US" dirty="0"/>
          </a:p>
        </p:txBody>
      </p:sp>
      <p:sp>
        <p:nvSpPr>
          <p:cNvPr id="6" name="Marcador de número de diapositiva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79741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BBB1AB8B-92A4-462A-ACD2-B3BDA416C0AF}" type="datetime1">
              <a:rPr lang="en-US" smtClean="0"/>
              <a:t>5/31/2020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723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B0F1A9B6-2FEC-41A9-9DD0-B483FFA2329A}" type="datetime1">
              <a:rPr lang="en-US" smtClean="0"/>
              <a:t>5/31/2020</a:t>
            </a:fld>
            <a:endParaRPr lang="en-US" dirty="0"/>
          </a:p>
        </p:txBody>
      </p:sp>
      <p:sp>
        <p:nvSpPr>
          <p:cNvPr id="8" name="Marcador de pie de página 7"/>
          <p:cNvSpPr>
            <a:spLocks noGrp="1"/>
          </p:cNvSpPr>
          <p:nvPr>
            <p:ph type="ftr" sz="quarter" idx="11"/>
          </p:nvPr>
        </p:nvSpPr>
        <p:spPr/>
        <p:txBody>
          <a:bodyPr/>
          <a:lstStyle/>
          <a:p>
            <a:r>
              <a:rPr lang="en-US" smtClean="0"/>
              <a:t>Jesús Antonio Jaime Solis</a:t>
            </a:r>
            <a:endParaRPr lang="en-US" dirty="0"/>
          </a:p>
        </p:txBody>
      </p:sp>
      <p:sp>
        <p:nvSpPr>
          <p:cNvPr id="9" name="Marcador de número de diapositiva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24996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E26DC58E-4FD5-4B65-A968-D4D206294569}" type="datetime1">
              <a:rPr lang="en-US" smtClean="0"/>
              <a:t>5/31/2020</a:t>
            </a:fld>
            <a:endParaRPr lang="en-US" dirty="0"/>
          </a:p>
        </p:txBody>
      </p:sp>
      <p:sp>
        <p:nvSpPr>
          <p:cNvPr id="4" name="Marcador de pie de página 3"/>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679943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F2355D9-8CB8-4602-86DE-6254CC01071A}" type="datetime1">
              <a:rPr lang="en-US" smtClean="0"/>
              <a:t>5/31/2020</a:t>
            </a:fld>
            <a:endParaRPr lang="en-US" dirty="0"/>
          </a:p>
        </p:txBody>
      </p:sp>
      <p:sp>
        <p:nvSpPr>
          <p:cNvPr id="3" name="Marcador de pie de página 2"/>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5" name="CuadroTexto 4"/>
          <p:cNvSpPr txBox="1"/>
          <p:nvPr userDrawn="1"/>
        </p:nvSpPr>
        <p:spPr>
          <a:xfrm>
            <a:off x="8266955" y="6194653"/>
            <a:ext cx="3000601" cy="577081"/>
          </a:xfrm>
          <a:prstGeom prst="rect">
            <a:avLst/>
          </a:prstGeom>
          <a:noFill/>
        </p:spPr>
        <p:txBody>
          <a:bodyPr wrap="square" rtlCol="0">
            <a:spAutoFit/>
          </a:bodyPr>
          <a:lstStyle/>
          <a:p>
            <a:pPr algn="ctr"/>
            <a:r>
              <a:rPr lang="es-MX" sz="1050" dirty="0" smtClean="0"/>
              <a:t>Aplicación Móvil en Android  para la Seguridad Vial Turística del Estado</a:t>
            </a:r>
            <a:r>
              <a:rPr lang="es-MX" sz="1050" baseline="0" dirty="0" smtClean="0"/>
              <a:t> de Zacatecas</a:t>
            </a:r>
            <a:endParaRPr lang="es-MX" sz="1050" dirty="0"/>
          </a:p>
        </p:txBody>
      </p:sp>
    </p:spTree>
    <p:extLst>
      <p:ext uri="{BB962C8B-B14F-4D97-AF65-F5344CB8AC3E}">
        <p14:creationId xmlns:p14="http://schemas.microsoft.com/office/powerpoint/2010/main" val="19138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D2BD006B-E7F9-4C6C-B504-BEAD11518824}" type="datetime1">
              <a:rPr lang="en-US" smtClean="0"/>
              <a:t>5/31/2020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02637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E3E048E6-E1B2-44C5-A50A-6B99DD87B9E0}" type="datetime1">
              <a:rPr lang="en-US" smtClean="0"/>
              <a:t>5/31/2020</a:t>
            </a:fld>
            <a:endParaRPr lang="en-US" dirty="0"/>
          </a:p>
        </p:txBody>
      </p:sp>
      <p:sp>
        <p:nvSpPr>
          <p:cNvPr id="6" name="Marcador de pie de página 5"/>
          <p:cNvSpPr>
            <a:spLocks noGrp="1"/>
          </p:cNvSpPr>
          <p:nvPr>
            <p:ph type="ftr" sz="quarter" idx="11"/>
          </p:nvPr>
        </p:nvSpPr>
        <p:spPr/>
        <p:txBody>
          <a:bodyPr/>
          <a:lstStyle/>
          <a:p>
            <a:r>
              <a:rPr lang="en-US" smtClean="0"/>
              <a:t>Jesús Antonio Jaime Solis</a:t>
            </a:r>
            <a:endParaRPr lang="en-US" dirty="0"/>
          </a:p>
        </p:txBody>
      </p:sp>
      <p:sp>
        <p:nvSpPr>
          <p:cNvPr id="7" name="Marcador de número de diapositiva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835871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C2C22E-299D-48FC-A0BA-74C7B6E85CBA}" type="datetime1">
              <a:rPr lang="en-US" smtClean="0"/>
              <a:t>5/31/2020</a:t>
            </a:fld>
            <a:endParaRPr lang="en-US"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Jesús Antonio Jaime Solis</a:t>
            </a:r>
            <a:endParaRPr lang="en-US"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174155199"/>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hart" Target="../charts/chart3.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jp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chart" Target="../charts/chart1.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microsoft.com/office/2007/relationships/hdphoto" Target="../media/hdphoto1.wdp"/><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41.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png"/><Relationship Id="rId7" Type="http://schemas.openxmlformats.org/officeDocument/2006/relationships/diagramLayout" Target="../diagrams/layout2.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microsoft.com/office/2007/relationships/hdphoto" Target="../media/hdphoto1.wdp"/><Relationship Id="rId10" Type="http://schemas.microsoft.com/office/2007/relationships/diagramDrawing" Target="../diagrams/drawing2.xml"/><Relationship Id="rId4" Type="http://schemas.openxmlformats.org/officeDocument/2006/relationships/image" Target="../media/image2.png"/><Relationship Id="rId9" Type="http://schemas.openxmlformats.org/officeDocument/2006/relationships/diagramColors" Target="../diagrams/colors2.xml"/></Relationships>
</file>

<file path=ppt/slides/_rels/slide42.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png"/><Relationship Id="rId7" Type="http://schemas.openxmlformats.org/officeDocument/2006/relationships/diagramLayout" Target="../diagrams/layout3.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2.png"/><Relationship Id="rId9" Type="http://schemas.openxmlformats.org/officeDocument/2006/relationships/diagramColors" Target="../diagrams/colors3.xml"/></Relationships>
</file>

<file path=ppt/slides/_rels/slide43.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png"/><Relationship Id="rId7" Type="http://schemas.openxmlformats.org/officeDocument/2006/relationships/diagramLayout" Target="../diagrams/layout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microsoft.com/office/2007/relationships/hdphoto" Target="../media/hdphoto1.wdp"/><Relationship Id="rId10" Type="http://schemas.microsoft.com/office/2007/relationships/diagramDrawing" Target="../diagrams/drawing4.xml"/><Relationship Id="rId4" Type="http://schemas.openxmlformats.org/officeDocument/2006/relationships/image" Target="../media/image2.png"/><Relationship Id="rId9" Type="http://schemas.openxmlformats.org/officeDocument/2006/relationships/diagramColors" Target="../diagrams/colors4.xml"/></Relationships>
</file>

<file path=ppt/slides/_rels/slide44.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1.png"/><Relationship Id="rId7" Type="http://schemas.openxmlformats.org/officeDocument/2006/relationships/diagramLayout" Target="../diagrams/layout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microsoft.com/office/2007/relationships/hdphoto" Target="../media/hdphoto1.wdp"/><Relationship Id="rId10" Type="http://schemas.microsoft.com/office/2007/relationships/diagramDrawing" Target="../diagrams/drawing5.xml"/><Relationship Id="rId4" Type="http://schemas.openxmlformats.org/officeDocument/2006/relationships/image" Target="../media/image2.png"/><Relationship Id="rId9" Type="http://schemas.openxmlformats.org/officeDocument/2006/relationships/diagramColors" Target="../diagrams/colors5.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chart" Target="../charts/chart2.xml"/><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2.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eg"/><Relationship Id="rId5" Type="http://schemas.microsoft.com/office/2007/relationships/hdphoto" Target="../media/hdphoto1.wdp"/><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5"/>
          <p:cNvCxnSpPr>
            <a:cxnSpLocks noChangeShapeType="1"/>
          </p:cNvCxnSpPr>
          <p:nvPr/>
        </p:nvCxnSpPr>
        <p:spPr bwMode="auto">
          <a:xfrm>
            <a:off x="4658639" y="618279"/>
            <a:ext cx="3402330" cy="635"/>
          </a:xfrm>
          <a:prstGeom prst="straightConnector1">
            <a:avLst/>
          </a:prstGeom>
          <a:noFill/>
          <a:ln w="38100">
            <a:solidFill>
              <a:schemeClr val="tx2">
                <a:lumMod val="7500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1">
                      <a:lumMod val="50000"/>
                      <a:lumOff val="0"/>
                      <a:alpha val="50000"/>
                    </a:schemeClr>
                  </a:outerShdw>
                </a:effectLst>
              </a14:hiddenEffects>
            </a:ext>
          </a:extLst>
        </p:spPr>
      </p:cxnSp>
      <p:sp>
        <p:nvSpPr>
          <p:cNvPr id="4"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8"/>
          <p:cNvSpPr>
            <a:spLocks noChangeArrowheads="1"/>
          </p:cNvSpPr>
          <p:nvPr/>
        </p:nvSpPr>
        <p:spPr bwMode="auto">
          <a:xfrm>
            <a:off x="4484793" y="907388"/>
            <a:ext cx="3750021" cy="1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UNIVERSIDAD AUTÓNOMA DE ZACATECAS</a:t>
            </a:r>
            <a:endParaRPr kumimoji="0" lang="es-MX" altLang="es-MX"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“Francisco García Salinas” </a:t>
            </a:r>
            <a:endParaRPr kumimoji="0" lang="es-MX" altLang="es-MX"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4484793" y="1896016"/>
            <a:ext cx="3743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Unidad Académica de Ingeniería Eléctrica</a:t>
            </a:r>
            <a:endParaRPr kumimoji="0" lang="es-MX" alt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4036620" y="2100810"/>
            <a:ext cx="4891758" cy="4447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91025" algn="l"/>
              </a:tabLst>
              <a:defRPr>
                <a:solidFill>
                  <a:schemeClr val="tx1"/>
                </a:solidFill>
                <a:latin typeface="Arial" panose="020B0604020202020204" pitchFamily="34" charset="0"/>
              </a:defRPr>
            </a:lvl1pPr>
            <a:lvl2pPr eaLnBrk="0" fontAlgn="base" hangingPunct="0">
              <a:spcBef>
                <a:spcPct val="0"/>
              </a:spcBef>
              <a:spcAft>
                <a:spcPct val="0"/>
              </a:spcAft>
              <a:tabLst>
                <a:tab pos="4391025" algn="l"/>
              </a:tabLst>
              <a:defRPr>
                <a:solidFill>
                  <a:schemeClr val="tx1"/>
                </a:solidFill>
                <a:latin typeface="Arial" panose="020B0604020202020204" pitchFamily="34" charset="0"/>
              </a:defRPr>
            </a:lvl2pPr>
            <a:lvl3pPr eaLnBrk="0" fontAlgn="base" hangingPunct="0">
              <a:spcBef>
                <a:spcPct val="0"/>
              </a:spcBef>
              <a:spcAft>
                <a:spcPct val="0"/>
              </a:spcAft>
              <a:tabLst>
                <a:tab pos="4391025" algn="l"/>
              </a:tabLst>
              <a:defRPr>
                <a:solidFill>
                  <a:schemeClr val="tx1"/>
                </a:solidFill>
                <a:latin typeface="Arial" panose="020B0604020202020204" pitchFamily="34" charset="0"/>
              </a:defRPr>
            </a:lvl3pPr>
            <a:lvl4pPr eaLnBrk="0" fontAlgn="base" hangingPunct="0">
              <a:spcBef>
                <a:spcPct val="0"/>
              </a:spcBef>
              <a:spcAft>
                <a:spcPct val="0"/>
              </a:spcAft>
              <a:tabLst>
                <a:tab pos="4391025" algn="l"/>
              </a:tabLst>
              <a:defRPr>
                <a:solidFill>
                  <a:schemeClr val="tx1"/>
                </a:solidFill>
                <a:latin typeface="Arial" panose="020B0604020202020204" pitchFamily="34" charset="0"/>
              </a:defRPr>
            </a:lvl4pPr>
            <a:lvl5pPr eaLnBrk="0" fontAlgn="base" hangingPunct="0">
              <a:spcBef>
                <a:spcPct val="0"/>
              </a:spcBef>
              <a:spcAft>
                <a:spcPct val="0"/>
              </a:spcAft>
              <a:tabLst>
                <a:tab pos="4391025" algn="l"/>
              </a:tabLst>
              <a:defRPr>
                <a:solidFill>
                  <a:schemeClr val="tx1"/>
                </a:solidFill>
                <a:latin typeface="Arial" panose="020B0604020202020204" pitchFamily="34" charset="0"/>
              </a:defRPr>
            </a:lvl5pPr>
            <a:lvl6pPr eaLnBrk="0" fontAlgn="base" hangingPunct="0">
              <a:spcBef>
                <a:spcPct val="0"/>
              </a:spcBef>
              <a:spcAft>
                <a:spcPct val="0"/>
              </a:spcAft>
              <a:tabLst>
                <a:tab pos="4391025" algn="l"/>
              </a:tabLst>
              <a:defRPr>
                <a:solidFill>
                  <a:schemeClr val="tx1"/>
                </a:solidFill>
                <a:latin typeface="Arial" panose="020B0604020202020204" pitchFamily="34" charset="0"/>
              </a:defRPr>
            </a:lvl6pPr>
            <a:lvl7pPr eaLnBrk="0" fontAlgn="base" hangingPunct="0">
              <a:spcBef>
                <a:spcPct val="0"/>
              </a:spcBef>
              <a:spcAft>
                <a:spcPct val="0"/>
              </a:spcAft>
              <a:tabLst>
                <a:tab pos="4391025" algn="l"/>
              </a:tabLst>
              <a:defRPr>
                <a:solidFill>
                  <a:schemeClr val="tx1"/>
                </a:solidFill>
                <a:latin typeface="Arial" panose="020B0604020202020204" pitchFamily="34" charset="0"/>
              </a:defRPr>
            </a:lvl7pPr>
            <a:lvl8pPr eaLnBrk="0" fontAlgn="base" hangingPunct="0">
              <a:spcBef>
                <a:spcPct val="0"/>
              </a:spcBef>
              <a:spcAft>
                <a:spcPct val="0"/>
              </a:spcAft>
              <a:tabLst>
                <a:tab pos="4391025" algn="l"/>
              </a:tabLst>
              <a:defRPr>
                <a:solidFill>
                  <a:schemeClr val="tx1"/>
                </a:solidFill>
                <a:latin typeface="Arial" panose="020B0604020202020204" pitchFamily="34" charset="0"/>
              </a:defRPr>
            </a:lvl8pPr>
            <a:lvl9pPr eaLnBrk="0" fontAlgn="base" hangingPunct="0">
              <a:spcBef>
                <a:spcPct val="0"/>
              </a:spcBef>
              <a:spcAft>
                <a:spcPct val="0"/>
              </a:spcAft>
              <a:tabLst>
                <a:tab pos="4391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Campus Jalpa</a:t>
            </a:r>
            <a:endPar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Programa de 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APLICACIÓN MÓVIL EN ANDROID PARA LA SEGURIDAD VIAL</a:t>
            </a: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TURÍSTICA DEL ESTADO DE ZACATECAS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b="1" dirty="0" smtClean="0">
                <a:latin typeface="Calibri" panose="020F0502020204030204" pitchFamily="34" charset="0"/>
                <a:ea typeface="Times New Roman" panose="02020603050405020304" pitchFamily="18" charset="0"/>
                <a:cs typeface="Times New Roman" panose="02020603050405020304" pitchFamily="18" charset="0"/>
              </a:rPr>
              <a:t>TESIS</a:t>
            </a:r>
            <a:endParaRPr kumimoji="0" lang="es-ES" altLang="es-MX"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6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Que</a:t>
            </a:r>
            <a:r>
              <a:rPr kumimoji="0" lang="es-ES" altLang="es-MX" sz="1600" b="0" i="0" u="none" strike="noStrike" cap="none" normalizeH="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para Obtener el Título de</a:t>
            </a:r>
            <a:endParaRPr kumimoji="0" lang="es-ES" altLang="es-MX" sz="16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dirty="0" smtClean="0">
                <a:latin typeface="Calibri" panose="020F0502020204030204" pitchFamily="34" charset="0"/>
                <a:cs typeface="Times New Roman" panose="02020603050405020304" pitchFamily="18" charset="0"/>
              </a:rPr>
              <a:t>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ES" altLang="es-MX" sz="120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Presenta:</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Jesús Antonio Jaime Solis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Asesor</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C. Sandra Mercado Pérez</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Co-Asesor:</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en M. A. Cosme Medina Avelar</a:t>
            </a:r>
            <a:endParaRPr kumimoji="0" lang="es-MX" altLang="es-MX" sz="1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Jalpa, Zacatecas; </a:t>
            </a: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Marzo</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 2020</a:t>
            </a:r>
            <a:endParaRPr kumimoji="0" lang="es-ES"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3034585" y="889668"/>
            <a:ext cx="1002035" cy="909115"/>
          </a:xfrm>
          <a:prstGeom prst="rect">
            <a:avLst/>
          </a:prstGeom>
        </p:spPr>
      </p:pic>
      <p:pic>
        <p:nvPicPr>
          <p:cNvPr id="15" name="Imagen 14">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8522484" y="895342"/>
            <a:ext cx="780176" cy="959433"/>
          </a:xfrm>
          <a:prstGeom prst="rect">
            <a:avLst/>
          </a:prstGeom>
        </p:spPr>
      </p:pic>
    </p:spTree>
    <p:extLst>
      <p:ext uri="{BB962C8B-B14F-4D97-AF65-F5344CB8AC3E}">
        <p14:creationId xmlns:p14="http://schemas.microsoft.com/office/powerpoint/2010/main" val="519931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70760" y="1267828"/>
            <a:ext cx="9411341" cy="3527070"/>
          </a:xfrm>
        </p:spPr>
        <p:txBody>
          <a:bodyPr>
            <a:normAutofit/>
          </a:bodyPr>
          <a:lstStyle/>
          <a:p>
            <a:pPr marL="0" indent="0">
              <a:buNone/>
            </a:pPr>
            <a:r>
              <a:rPr lang="es-ES" sz="2400" dirty="0" smtClean="0">
                <a:effectLst/>
              </a:rPr>
              <a:t>¿Cuál es la utilidad del estudio y por qué es conveniente llevarlo a cabo?</a:t>
            </a:r>
          </a:p>
          <a:p>
            <a:pPr marL="0" indent="0">
              <a:buNone/>
            </a:pPr>
            <a:endParaRPr lang="es-ES" sz="2400" dirty="0" smtClean="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290271" y="354977"/>
            <a:ext cx="4436317" cy="584775"/>
          </a:xfrm>
          <a:prstGeom prst="rect">
            <a:avLst/>
          </a:prstGeom>
          <a:noFill/>
        </p:spPr>
        <p:txBody>
          <a:bodyPr wrap="square" rtlCol="0">
            <a:spAutoFit/>
          </a:bodyPr>
          <a:lstStyle/>
          <a:p>
            <a:r>
              <a:rPr lang="es-MX" sz="3200" dirty="0" smtClean="0"/>
              <a:t>Justificación</a:t>
            </a:r>
            <a:endParaRPr lang="es-MX" dirty="0"/>
          </a:p>
        </p:txBody>
      </p:sp>
      <p:graphicFrame>
        <p:nvGraphicFramePr>
          <p:cNvPr id="14" name="Gráfico 13"/>
          <p:cNvGraphicFramePr/>
          <p:nvPr>
            <p:extLst>
              <p:ext uri="{D42A27DB-BD31-4B8C-83A1-F6EECF244321}">
                <p14:modId xmlns:p14="http://schemas.microsoft.com/office/powerpoint/2010/main" val="3103547806"/>
              </p:ext>
            </p:extLst>
          </p:nvPr>
        </p:nvGraphicFramePr>
        <p:xfrm>
          <a:off x="3656485" y="2068396"/>
          <a:ext cx="7300007" cy="386515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8031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10280590" y="2156114"/>
            <a:ext cx="1180131" cy="369332"/>
          </a:xfrm>
          <a:prstGeom prst="rect">
            <a:avLst/>
          </a:prstGeom>
          <a:noFill/>
        </p:spPr>
        <p:txBody>
          <a:bodyPr wrap="none" rtlCol="0">
            <a:spAutoFit/>
          </a:bodyPr>
          <a:lstStyle/>
          <a:p>
            <a:r>
              <a:rPr lang="es-MX" dirty="0" smtClean="0"/>
              <a:t>INEGI [1]</a:t>
            </a:r>
            <a:endParaRPr lang="es-MX" dirty="0"/>
          </a:p>
        </p:txBody>
      </p:sp>
      <p:pic>
        <p:nvPicPr>
          <p:cNvPr id="13" name="Imagen 12"/>
          <p:cNvPicPr/>
          <p:nvPr/>
        </p:nvPicPr>
        <p:blipFill rotWithShape="1">
          <a:blip r:embed="rId6"/>
          <a:srcRect l="26035" t="37170" r="25765" b="29626"/>
          <a:stretch/>
        </p:blipFill>
        <p:spPr bwMode="auto">
          <a:xfrm>
            <a:off x="3150467" y="2596009"/>
            <a:ext cx="6900485" cy="3152324"/>
          </a:xfrm>
          <a:prstGeom prst="rect">
            <a:avLst/>
          </a:prstGeom>
          <a:ln>
            <a:noFill/>
          </a:ln>
          <a:extLst>
            <a:ext uri="{53640926-AAD7-44D8-BBD7-CCE9431645EC}">
              <a14:shadowObscured xmlns:a14="http://schemas.microsoft.com/office/drawing/2010/main"/>
            </a:ext>
          </a:extLst>
        </p:spPr>
      </p:pic>
      <p:sp>
        <p:nvSpPr>
          <p:cNvPr id="14" name="CuadroTexto 13"/>
          <p:cNvSpPr txBox="1"/>
          <p:nvPr/>
        </p:nvSpPr>
        <p:spPr>
          <a:xfrm>
            <a:off x="2468309" y="2036956"/>
            <a:ext cx="1920719" cy="400110"/>
          </a:xfrm>
          <a:prstGeom prst="rect">
            <a:avLst/>
          </a:prstGeom>
          <a:noFill/>
        </p:spPr>
        <p:txBody>
          <a:bodyPr wrap="none" rtlCol="0">
            <a:spAutoFit/>
          </a:bodyPr>
          <a:lstStyle/>
          <a:p>
            <a:r>
              <a:rPr lang="es-MX" sz="2000" dirty="0" smtClean="0"/>
              <a:t>ENDUTIH 2018</a:t>
            </a:r>
            <a:endParaRPr lang="es-MX" sz="2000" dirty="0"/>
          </a:p>
        </p:txBody>
      </p:sp>
      <p:sp>
        <p:nvSpPr>
          <p:cNvPr id="18" name="CuadroTexto 17"/>
          <p:cNvSpPr txBox="1"/>
          <p:nvPr/>
        </p:nvSpPr>
        <p:spPr>
          <a:xfrm>
            <a:off x="2358034" y="371714"/>
            <a:ext cx="4436317" cy="584775"/>
          </a:xfrm>
          <a:prstGeom prst="rect">
            <a:avLst/>
          </a:prstGeom>
          <a:noFill/>
        </p:spPr>
        <p:txBody>
          <a:bodyPr wrap="square" rtlCol="0">
            <a:spAutoFit/>
          </a:bodyPr>
          <a:lstStyle/>
          <a:p>
            <a:r>
              <a:rPr lang="es-MX" sz="3200" dirty="0" smtClean="0"/>
              <a:t>Justificación [2]</a:t>
            </a:r>
            <a:endParaRPr lang="es-MX" dirty="0"/>
          </a:p>
        </p:txBody>
      </p:sp>
      <p:sp>
        <p:nvSpPr>
          <p:cNvPr id="15" name="Marcador de contenido 2"/>
          <p:cNvSpPr>
            <a:spLocks noGrp="1"/>
          </p:cNvSpPr>
          <p:nvPr>
            <p:ph idx="1"/>
          </p:nvPr>
        </p:nvSpPr>
        <p:spPr>
          <a:xfrm>
            <a:off x="2358034" y="1267828"/>
            <a:ext cx="9411341" cy="3527070"/>
          </a:xfrm>
        </p:spPr>
        <p:txBody>
          <a:bodyPr>
            <a:normAutofit/>
          </a:bodyPr>
          <a:lstStyle/>
          <a:p>
            <a:pPr marL="0" indent="0">
              <a:buNone/>
            </a:pPr>
            <a:r>
              <a:rPr lang="es-ES" sz="2400" dirty="0" smtClean="0">
                <a:effectLst/>
              </a:rPr>
              <a:t>¿Cómo es que se da la factibilidad del estudio?</a:t>
            </a:r>
            <a:endParaRPr lang="es-ES" sz="2400"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911403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70760" y="1899511"/>
            <a:ext cx="10353762" cy="3695136"/>
          </a:xfrm>
        </p:spPr>
        <p:txBody>
          <a:bodyPr>
            <a:normAutofit/>
          </a:bodyPr>
          <a:lstStyle/>
          <a:p>
            <a:pPr lvl="0"/>
            <a:r>
              <a:rPr lang="es-ES" sz="2400" dirty="0">
                <a:effectLst/>
              </a:rPr>
              <a:t>Falta de infraestructura de Internet en carretera vial </a:t>
            </a:r>
            <a:endParaRPr lang="es-MX" sz="2400" dirty="0">
              <a:effectLst/>
            </a:endParaRPr>
          </a:p>
          <a:p>
            <a:pPr lvl="0"/>
            <a:r>
              <a:rPr lang="es-MX" sz="2400" dirty="0" smtClean="0">
                <a:effectLst/>
              </a:rPr>
              <a:t>Falta de información del estado de seguridad de municipios, estados.</a:t>
            </a:r>
          </a:p>
          <a:p>
            <a:pPr lvl="0"/>
            <a:r>
              <a:rPr lang="es-ES" sz="2400" dirty="0" smtClean="0">
                <a:effectLst/>
              </a:rPr>
              <a:t>El </a:t>
            </a:r>
            <a:r>
              <a:rPr lang="es-ES" sz="2400" dirty="0">
                <a:effectLst/>
              </a:rPr>
              <a:t>rápido crecimiento </a:t>
            </a:r>
            <a:r>
              <a:rPr lang="es-ES" sz="2400" dirty="0" smtClean="0">
                <a:effectLst/>
              </a:rPr>
              <a:t>tecnológico</a:t>
            </a:r>
            <a:endParaRPr lang="es-MX" sz="2400" dirty="0">
              <a:effectLst/>
            </a:endParaRPr>
          </a:p>
          <a:p>
            <a:endParaRPr lang="es-MX" dirty="0"/>
          </a:p>
        </p:txBody>
      </p:sp>
      <p:sp>
        <p:nvSpPr>
          <p:cNvPr id="4" name="Marcador de pie de página 3"/>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4" name="Marcador de número de diapositiva 13"/>
          <p:cNvSpPr>
            <a:spLocks noGrp="1"/>
          </p:cNvSpPr>
          <p:nvPr>
            <p:ph type="sldNum" sz="quarter" idx="12"/>
          </p:nvPr>
        </p:nvSpPr>
        <p:spPr/>
        <p:txBody>
          <a:bodyPr/>
          <a:lstStyle/>
          <a:p>
            <a:fld id="{6D22F896-40B5-4ADD-8801-0D06FADFA095}" type="slidenum">
              <a:rPr lang="en-US" smtClean="0"/>
              <a:t>12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555193" y="448981"/>
            <a:ext cx="4436317" cy="584775"/>
          </a:xfrm>
          <a:prstGeom prst="rect">
            <a:avLst/>
          </a:prstGeom>
          <a:noFill/>
        </p:spPr>
        <p:txBody>
          <a:bodyPr wrap="square" rtlCol="0">
            <a:spAutoFit/>
          </a:bodyPr>
          <a:lstStyle/>
          <a:p>
            <a:r>
              <a:rPr lang="es-MX" sz="3200" dirty="0" smtClean="0"/>
              <a:t>Alcances</a:t>
            </a:r>
            <a:endParaRPr lang="es-MX" dirty="0"/>
          </a:p>
        </p:txBody>
      </p:sp>
    </p:spTree>
    <p:extLst>
      <p:ext uri="{BB962C8B-B14F-4D97-AF65-F5344CB8AC3E}">
        <p14:creationId xmlns:p14="http://schemas.microsoft.com/office/powerpoint/2010/main" val="1005179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endParaRPr lang="es-MX" sz="6400" b="1" dirty="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718554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303790"/>
            <a:ext cx="10353762" cy="4301062"/>
          </a:xfrm>
        </p:spPr>
        <p:txBody>
          <a:bodyPr>
            <a:normAutofit/>
          </a:bodyPr>
          <a:lstStyle/>
          <a:p>
            <a:pPr marL="0" indent="0">
              <a:buNone/>
            </a:pPr>
            <a:r>
              <a:rPr lang="es-MX" b="1" dirty="0" err="1" smtClean="0"/>
              <a:t>Comobity</a:t>
            </a:r>
            <a:endParaRPr lang="es-MX" b="1" dirty="0" smtClean="0"/>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14</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11" name="Marcador de contenido 2"/>
          <p:cNvSpPr txBox="1">
            <a:spLocks/>
          </p:cNvSpPr>
          <p:nvPr/>
        </p:nvSpPr>
        <p:spPr>
          <a:xfrm>
            <a:off x="2529555" y="1928285"/>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s-ES" sz="2400" dirty="0" smtClean="0">
                <a:effectLst/>
              </a:rPr>
              <a:t>Se </a:t>
            </a:r>
            <a:r>
              <a:rPr lang="es-ES" sz="2400" dirty="0">
                <a:effectLst/>
              </a:rPr>
              <a:t>trata de la app de la Dirección General de Tráfico. Sirve </a:t>
            </a:r>
            <a:r>
              <a:rPr lang="es-ES" sz="2400" b="1" dirty="0">
                <a:effectLst/>
              </a:rPr>
              <a:t>para avisar de incidentes en las vías a conductores, peatones y ciclistas</a:t>
            </a:r>
            <a:r>
              <a:rPr lang="es-ES" sz="2400" dirty="0">
                <a:effectLst/>
              </a:rPr>
              <a:t>. Gracias a la colaboración de los usuarios todos podrán circular con mayor seguridad y precaución si tienen en cuenta la información de la app, que se recibe por voz para evitar distracciones. También informa de tramos por los que vayas a circular con meteorología adversa. No requiere registro, así que la privacidad está más que garantizada. Disponible para iOS y Android.</a:t>
            </a:r>
            <a:endParaRPr lang="es-MX" sz="2400" dirty="0"/>
          </a:p>
        </p:txBody>
      </p:sp>
    </p:spTree>
    <p:extLst>
      <p:ext uri="{BB962C8B-B14F-4D97-AF65-F5344CB8AC3E}">
        <p14:creationId xmlns:p14="http://schemas.microsoft.com/office/powerpoint/2010/main" val="36416523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29555" y="622655"/>
            <a:ext cx="10353762" cy="4301062"/>
          </a:xfrm>
        </p:spPr>
        <p:txBody>
          <a:bodyPr>
            <a:normAutofit/>
          </a:bodyPr>
          <a:lstStyle/>
          <a:p>
            <a:pPr marL="0" indent="0">
              <a:buNone/>
            </a:pPr>
            <a:r>
              <a:rPr lang="es-MX" b="1" dirty="0" err="1" smtClean="0"/>
              <a:t>Comobity</a:t>
            </a:r>
            <a:r>
              <a:rPr lang="es-MX" b="1" dirty="0" smtClean="0"/>
              <a:t> </a:t>
            </a:r>
          </a:p>
          <a:p>
            <a:pPr marL="0" indent="0">
              <a:buNone/>
            </a:pPr>
            <a:endParaRPr lang="es-MX" sz="2400" b="1" dirty="0" smtClean="0"/>
          </a:p>
          <a:p>
            <a:pPr marL="0" indent="0">
              <a:buNone/>
            </a:pPr>
            <a:r>
              <a:rPr lang="es-MX" sz="2400" b="1" dirty="0" smtClean="0"/>
              <a:t>¿Cómo funciona?</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15</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Marcador de contenido 2"/>
          <p:cNvSpPr txBox="1">
            <a:spLocks/>
          </p:cNvSpPr>
          <p:nvPr/>
        </p:nvSpPr>
        <p:spPr>
          <a:xfrm>
            <a:off x="2529555" y="1928285"/>
            <a:ext cx="8819865" cy="45549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es-ES" sz="2400" dirty="0">
                <a:effectLst/>
              </a:rPr>
              <a:t>Antes de iniciar cualquier desplazamiento y siguiendo unos pasos previos, indicamos si vamos a: </a:t>
            </a:r>
            <a:r>
              <a:rPr lang="es-ES" sz="2400" b="1" dirty="0">
                <a:effectLst/>
              </a:rPr>
              <a:t>¿conducir, pedalear o caminar?</a:t>
            </a:r>
            <a:r>
              <a:rPr lang="es-ES" sz="2400" dirty="0">
                <a:effectLst/>
              </a:rPr>
              <a:t> y ya desde nuestra posición iremos obteniendo información sobre el resto de usuarios que están por nuestro entorno y que también están conectados para crear así como una especie de esfera de protección. De esta forma, también, nos puede proteger si vamos a pie o en bici ya que podemos </a:t>
            </a:r>
            <a:r>
              <a:rPr lang="es-ES" sz="2400" b="1" dirty="0">
                <a:effectLst/>
              </a:rPr>
              <a:t>advertir al resto de conductores</a:t>
            </a:r>
            <a:r>
              <a:rPr lang="es-ES" sz="2400" dirty="0">
                <a:effectLst/>
              </a:rPr>
              <a:t> sobre nuestra presencia. </a:t>
            </a:r>
            <a:endParaRPr lang="es-MX" sz="2400" dirty="0"/>
          </a:p>
        </p:txBody>
      </p:sp>
    </p:spTree>
    <p:extLst>
      <p:ext uri="{BB962C8B-B14F-4D97-AF65-F5344CB8AC3E}">
        <p14:creationId xmlns:p14="http://schemas.microsoft.com/office/powerpoint/2010/main" val="3367255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29555" y="622655"/>
            <a:ext cx="10353762" cy="4301062"/>
          </a:xfrm>
        </p:spPr>
        <p:txBody>
          <a:bodyPr>
            <a:normAutofit/>
          </a:bodyPr>
          <a:lstStyle/>
          <a:p>
            <a:pPr marL="0" indent="0">
              <a:buNone/>
            </a:pPr>
            <a:r>
              <a:rPr lang="es-MX" sz="2400" b="1" dirty="0" err="1" smtClean="0"/>
              <a:t>Comobity</a:t>
            </a:r>
            <a:r>
              <a:rPr lang="es-MX" sz="2400" b="1" dirty="0" smtClean="0"/>
              <a:t> </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16</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3284" y="1153052"/>
            <a:ext cx="2745727" cy="4865428"/>
          </a:xfrm>
          <a:prstGeom prst="rect">
            <a:avLst/>
          </a:prstGeom>
        </p:spPr>
      </p:pic>
    </p:spTree>
    <p:extLst>
      <p:ext uri="{BB962C8B-B14F-4D97-AF65-F5344CB8AC3E}">
        <p14:creationId xmlns:p14="http://schemas.microsoft.com/office/powerpoint/2010/main" val="2115528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1163772"/>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17</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29555" y="520882"/>
            <a:ext cx="4436317" cy="584775"/>
          </a:xfrm>
          <a:prstGeom prst="rect">
            <a:avLst/>
          </a:prstGeom>
          <a:noFill/>
        </p:spPr>
        <p:txBody>
          <a:bodyPr wrap="square" rtlCol="0">
            <a:spAutoFit/>
          </a:bodyPr>
          <a:lstStyle/>
          <a:p>
            <a:r>
              <a:rPr lang="es-MX" sz="3200" dirty="0" smtClean="0"/>
              <a:t>Antecedentes</a:t>
            </a:r>
            <a:endParaRPr lang="es-MX" dirty="0"/>
          </a:p>
        </p:txBody>
      </p:sp>
      <p:sp>
        <p:nvSpPr>
          <p:cNvPr id="11" name="Marcador de contenido 2"/>
          <p:cNvSpPr txBox="1">
            <a:spLocks/>
          </p:cNvSpPr>
          <p:nvPr/>
        </p:nvSpPr>
        <p:spPr>
          <a:xfrm>
            <a:off x="2555193" y="1745723"/>
            <a:ext cx="8819865" cy="45549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endParaRPr lang="es-ES" dirty="0" smtClean="0">
              <a:effectLst/>
            </a:endParaRPr>
          </a:p>
          <a:p>
            <a:pPr marL="0" indent="0" algn="just">
              <a:buNone/>
            </a:pPr>
            <a:r>
              <a:rPr lang="es-ES" sz="2400" dirty="0" smtClean="0">
                <a:effectLst/>
              </a:rPr>
              <a:t>Caminito </a:t>
            </a:r>
            <a:r>
              <a:rPr lang="es-ES" sz="2400" dirty="0">
                <a:effectLst/>
              </a:rPr>
              <a:t>de la Escuela es un proyecto de la Liga Peatonal financiado por la Fundación Bernard Van Leer</a:t>
            </a:r>
            <a:r>
              <a:rPr lang="es-ES" sz="2400" dirty="0" smtClean="0">
                <a:effectLst/>
              </a:rPr>
              <a:t>.</a:t>
            </a:r>
          </a:p>
          <a:p>
            <a:pPr marL="0" indent="0" algn="just">
              <a:buNone/>
            </a:pPr>
            <a:r>
              <a:rPr lang="es-ES" sz="2400" dirty="0">
                <a:effectLst/>
              </a:rPr>
              <a:t>"Caminito de la Escuela</a:t>
            </a:r>
            <a:r>
              <a:rPr lang="es-ES" sz="2400" dirty="0" smtClean="0">
                <a:effectLst/>
              </a:rPr>
              <a:t>" nace como </a:t>
            </a:r>
            <a:r>
              <a:rPr lang="es-ES" sz="2400" dirty="0">
                <a:effectLst/>
              </a:rPr>
              <a:t>un proyecto de participación ciudadana para que las personas que </a:t>
            </a:r>
            <a:r>
              <a:rPr lang="es-ES" sz="2400" dirty="0" smtClean="0">
                <a:effectLst/>
              </a:rPr>
              <a:t>habitan </a:t>
            </a:r>
            <a:r>
              <a:rPr lang="es-ES" sz="2400" dirty="0">
                <a:effectLst/>
              </a:rPr>
              <a:t>la ciudad </a:t>
            </a:r>
            <a:r>
              <a:rPr lang="es-ES" sz="2400" dirty="0" smtClean="0">
                <a:effectLst/>
              </a:rPr>
              <a:t>de México puedan </a:t>
            </a:r>
            <a:r>
              <a:rPr lang="es-ES" sz="2400" dirty="0">
                <a:effectLst/>
              </a:rPr>
              <a:t>influir en que ésta sea más segura para niños y niñas en su camino a la escuela y reducir el número de </a:t>
            </a:r>
            <a:r>
              <a:rPr lang="es-ES" sz="2400" dirty="0" smtClean="0">
                <a:effectLst/>
              </a:rPr>
              <a:t>atropellamientos.</a:t>
            </a:r>
            <a:r>
              <a:rPr lang="es-ES" sz="2400" dirty="0"/>
              <a:t/>
            </a:r>
            <a:br>
              <a:rPr lang="es-ES" sz="2400" dirty="0"/>
            </a:br>
            <a:endParaRPr lang="es-ES" dirty="0">
              <a:effectLst/>
            </a:endParaRPr>
          </a:p>
          <a:p>
            <a:pPr marL="0" indent="0" algn="just">
              <a:buNone/>
            </a:pPr>
            <a:r>
              <a:rPr lang="es-ES" b="1" dirty="0">
                <a:effectLst/>
              </a:rPr>
              <a:t>¿Cómo </a:t>
            </a:r>
            <a:r>
              <a:rPr lang="es-ES" b="1" dirty="0" smtClean="0">
                <a:effectLst/>
              </a:rPr>
              <a:t>organizaría </a:t>
            </a:r>
            <a:r>
              <a:rPr lang="es-ES" b="1" dirty="0">
                <a:effectLst/>
              </a:rPr>
              <a:t>los vecindarios, el espacio público, las áreas verdes, la vivienda y el transporte?</a:t>
            </a:r>
            <a:endParaRPr lang="es-MX" b="1" dirty="0"/>
          </a:p>
          <a:p>
            <a:pPr marL="0" indent="0" algn="just">
              <a:buNone/>
            </a:pPr>
            <a:endParaRPr lang="es-ES" dirty="0" smtClean="0">
              <a:effectLst/>
            </a:endParaRPr>
          </a:p>
        </p:txBody>
      </p:sp>
    </p:spTree>
    <p:extLst>
      <p:ext uri="{BB962C8B-B14F-4D97-AF65-F5344CB8AC3E}">
        <p14:creationId xmlns:p14="http://schemas.microsoft.com/office/powerpoint/2010/main" val="27664186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520018"/>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18</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0" name="Imagen 9"/>
          <p:cNvPicPr>
            <a:picLocks noChangeAspect="1"/>
          </p:cNvPicPr>
          <p:nvPr/>
        </p:nvPicPr>
        <p:blipFill rotWithShape="1">
          <a:blip r:embed="rId5"/>
          <a:srcRect t="13333" r="16735" b="17687"/>
          <a:stretch/>
        </p:blipFill>
        <p:spPr>
          <a:xfrm>
            <a:off x="2037033" y="1430364"/>
            <a:ext cx="10151706" cy="4730620"/>
          </a:xfrm>
          <a:prstGeom prst="rect">
            <a:avLst/>
          </a:prstGeom>
        </p:spPr>
      </p:pic>
    </p:spTree>
    <p:extLst>
      <p:ext uri="{BB962C8B-B14F-4D97-AF65-F5344CB8AC3E}">
        <p14:creationId xmlns:p14="http://schemas.microsoft.com/office/powerpoint/2010/main" val="1129850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3" y="520018"/>
            <a:ext cx="10353762" cy="4301062"/>
          </a:xfrm>
        </p:spPr>
        <p:txBody>
          <a:bodyPr>
            <a:normAutofit/>
          </a:bodyPr>
          <a:lstStyle/>
          <a:p>
            <a:pPr marL="0" indent="0">
              <a:buNone/>
            </a:pPr>
            <a:r>
              <a:rPr lang="es-MX" b="1" dirty="0" smtClean="0"/>
              <a:t>Caminito de la escuela</a:t>
            </a:r>
          </a:p>
          <a:p>
            <a:pPr lvl="1"/>
            <a:r>
              <a:rPr lang="es-MX" b="1" dirty="0" smtClean="0"/>
              <a:t>Proyecto en México</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19</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1" name="Imagen 10"/>
          <p:cNvPicPr>
            <a:picLocks noChangeAspect="1"/>
          </p:cNvPicPr>
          <p:nvPr/>
        </p:nvPicPr>
        <p:blipFill rotWithShape="1">
          <a:blip r:embed="rId5"/>
          <a:srcRect t="13308" r="16475" b="16872"/>
          <a:stretch/>
        </p:blipFill>
        <p:spPr>
          <a:xfrm>
            <a:off x="2011681" y="1484714"/>
            <a:ext cx="10183430" cy="4788237"/>
          </a:xfrm>
          <a:prstGeom prst="rect">
            <a:avLst/>
          </a:prstGeom>
        </p:spPr>
      </p:pic>
    </p:spTree>
    <p:extLst>
      <p:ext uri="{BB962C8B-B14F-4D97-AF65-F5344CB8AC3E}">
        <p14:creationId xmlns:p14="http://schemas.microsoft.com/office/powerpoint/2010/main" val="2678912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 </a:t>
            </a: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42134426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r>
              <a:rPr lang="es-MX" sz="6400" b="1" dirty="0">
                <a:effectLst/>
                <a:sym typeface="Wingdings 2" panose="05020102010507070707" pitchFamily="18" charset="2"/>
              </a:rPr>
              <a:t></a:t>
            </a:r>
            <a:r>
              <a:rPr lang="es-MX" sz="6400" b="1" dirty="0" smtClean="0">
                <a:solidFill>
                  <a:schemeClr val="tx2">
                    <a:lumMod val="75000"/>
                  </a:schemeClr>
                </a:solidFill>
                <a:effectLst/>
              </a:rPr>
              <a:t> </a:t>
            </a:r>
            <a:endParaRPr lang="es-MX" sz="6400" b="1" dirty="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34290957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55194" y="1280053"/>
            <a:ext cx="9136064" cy="4992898"/>
          </a:xfrm>
        </p:spPr>
        <p:txBody>
          <a:bodyPr>
            <a:normAutofit/>
          </a:bodyPr>
          <a:lstStyle/>
          <a:p>
            <a:pPr marL="0" indent="0">
              <a:buNone/>
            </a:pPr>
            <a:r>
              <a:rPr lang="es-MX" sz="3000" dirty="0" smtClean="0"/>
              <a:t>Términos básicos</a:t>
            </a:r>
          </a:p>
          <a:p>
            <a:pPr marL="0" indent="0">
              <a:buNone/>
            </a:pPr>
            <a:endParaRPr lang="es-MX" sz="1200" dirty="0" smtClean="0"/>
          </a:p>
          <a:p>
            <a:pPr marL="0" indent="0">
              <a:buNone/>
            </a:pPr>
            <a:r>
              <a:rPr lang="es-MX" dirty="0" smtClean="0"/>
              <a:t>Prevención del delito</a:t>
            </a:r>
            <a:r>
              <a:rPr lang="es-MX" dirty="0" smtClean="0"/>
              <a:t> </a:t>
            </a:r>
            <a:endParaRPr lang="es-MX" dirty="0" smtClean="0">
              <a:sym typeface="Wingdings" panose="05000000000000000000" pitchFamily="2" charset="2"/>
            </a:endParaRPr>
          </a:p>
          <a:p>
            <a:pPr marL="0" indent="0" algn="just">
              <a:buNone/>
            </a:pPr>
            <a:r>
              <a:rPr lang="es-ES" sz="2400" dirty="0" smtClean="0"/>
              <a:t>Comprende estrategias y medidas encaminadas a reducir la producción de delitos así como sus posibles efectos perjudiciales para las personas y la sociedad.</a:t>
            </a:r>
            <a:endParaRPr lang="es-ES" sz="2400" dirty="0" smtClean="0"/>
          </a:p>
          <a:p>
            <a:pPr marL="0" indent="0" algn="just">
              <a:buNone/>
            </a:pPr>
            <a:endParaRPr lang="es-MX" dirty="0"/>
          </a:p>
          <a:p>
            <a:pPr marL="0" indent="0" algn="just">
              <a:buNone/>
            </a:pPr>
            <a:endParaRPr lang="es-MX" sz="2400" dirty="0" smtClean="0"/>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4" name="CuadroTexto 13"/>
          <p:cNvSpPr txBox="1"/>
          <p:nvPr/>
        </p:nvSpPr>
        <p:spPr>
          <a:xfrm>
            <a:off x="2555193" y="520882"/>
            <a:ext cx="4436317" cy="584775"/>
          </a:xfrm>
          <a:prstGeom prst="rect">
            <a:avLst/>
          </a:prstGeom>
          <a:noFill/>
        </p:spPr>
        <p:txBody>
          <a:bodyPr wrap="square" rtlCol="0">
            <a:spAutoFit/>
          </a:bodyPr>
          <a:lstStyle/>
          <a:p>
            <a:r>
              <a:rPr lang="es-MX" sz="3200" dirty="0" smtClean="0"/>
              <a:t>Marco teórico</a:t>
            </a:r>
            <a:endParaRPr lang="es-MX" dirty="0"/>
          </a:p>
        </p:txBody>
      </p:sp>
    </p:spTree>
    <p:extLst>
      <p:ext uri="{BB962C8B-B14F-4D97-AF65-F5344CB8AC3E}">
        <p14:creationId xmlns:p14="http://schemas.microsoft.com/office/powerpoint/2010/main" val="34262365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5428658"/>
          </a:xfrm>
        </p:spPr>
        <p:txBody>
          <a:bodyPr>
            <a:normAutofit/>
          </a:bodyPr>
          <a:lstStyle/>
          <a:p>
            <a:pPr marL="0" indent="0">
              <a:buNone/>
            </a:pPr>
            <a:r>
              <a:rPr lang="es-MX" sz="3000" dirty="0" smtClean="0"/>
              <a:t>Términos básicos</a:t>
            </a:r>
          </a:p>
          <a:p>
            <a:pPr marL="0" indent="0" algn="just">
              <a:buNone/>
            </a:pPr>
            <a:endParaRPr lang="es-MX" sz="1300" dirty="0" smtClean="0"/>
          </a:p>
          <a:p>
            <a:pPr marL="0" indent="0" algn="just">
              <a:buNone/>
            </a:pPr>
            <a:endParaRPr lang="es-MX" sz="2200" dirty="0" smtClean="0"/>
          </a:p>
          <a:p>
            <a:pPr marL="0" indent="0" algn="just">
              <a:buNone/>
            </a:pPr>
            <a:r>
              <a:rPr lang="es-MX" dirty="0" smtClean="0"/>
              <a:t>Seguridad vial </a:t>
            </a:r>
          </a:p>
          <a:p>
            <a:pPr marL="0" indent="0" algn="just">
              <a:buNone/>
            </a:pPr>
            <a:r>
              <a:rPr lang="es-ES" sz="2400" dirty="0" smtClean="0"/>
              <a:t>El Diccionario de la RAE define el concepto de seguridad vial como un estado o situación caracterizado por la ausencia de daño o peligro para la vida e integridad de las personas y sus bienes en el ámbito del tráfico o circulación vial</a:t>
            </a:r>
            <a:r>
              <a:rPr lang="es-MX" sz="2400" dirty="0" smtClean="0"/>
              <a:t>.</a:t>
            </a:r>
            <a:endParaRPr lang="es-MX" sz="2400"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754732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8"/>
            <a:ext cx="9266693" cy="5596610"/>
          </a:xfrm>
        </p:spPr>
        <p:txBody>
          <a:bodyPr>
            <a:normAutofit/>
          </a:bodyPr>
          <a:lstStyle/>
          <a:p>
            <a:pPr marL="0" indent="0">
              <a:buNone/>
            </a:pPr>
            <a:r>
              <a:rPr lang="es-MX" sz="3000" dirty="0" smtClean="0"/>
              <a:t>Términos básicos</a:t>
            </a:r>
          </a:p>
          <a:p>
            <a:pPr marL="0" indent="0">
              <a:buNone/>
            </a:pPr>
            <a:endParaRPr lang="es-ES" dirty="0" smtClean="0"/>
          </a:p>
          <a:p>
            <a:pPr marL="0" indent="0">
              <a:buNone/>
            </a:pPr>
            <a:r>
              <a:rPr lang="es-ES" b="1" i="1" dirty="0" smtClean="0"/>
              <a:t>Tecnología Móvil</a:t>
            </a:r>
            <a:endParaRPr lang="es-ES" b="1" i="1" dirty="0"/>
          </a:p>
          <a:p>
            <a:pPr marL="0" indent="0">
              <a:buNone/>
            </a:pPr>
            <a:endParaRPr lang="es-ES" dirty="0"/>
          </a:p>
          <a:p>
            <a:pPr marL="0" indent="0">
              <a:buNone/>
            </a:pPr>
            <a:r>
              <a:rPr lang="es-MX" dirty="0" smtClean="0"/>
              <a:t>Dispositivo </a:t>
            </a:r>
            <a:r>
              <a:rPr lang="es-MX" dirty="0"/>
              <a:t>móvil </a:t>
            </a:r>
            <a:endParaRPr lang="es-MX" dirty="0" smtClean="0"/>
          </a:p>
          <a:p>
            <a:pPr marL="0" indent="0">
              <a:buNone/>
            </a:pPr>
            <a:r>
              <a:rPr lang="es-ES" sz="2400" dirty="0"/>
              <a:t>Los dispositivos móviles son aparatos, que por lo general son de un tamaño pequeño que cuentan con ciertas características tales como: </a:t>
            </a:r>
          </a:p>
          <a:p>
            <a:pPr lvl="1"/>
            <a:r>
              <a:rPr lang="es-ES" sz="2400" dirty="0" smtClean="0"/>
              <a:t> </a:t>
            </a:r>
            <a:r>
              <a:rPr lang="es-ES" sz="2000" dirty="0">
                <a:effectLst/>
              </a:rPr>
              <a:t>Capacidades de procesamiento </a:t>
            </a:r>
            <a:endParaRPr lang="es-ES" sz="2000" dirty="0" smtClean="0">
              <a:effectLst/>
            </a:endParaRPr>
          </a:p>
          <a:p>
            <a:pPr lvl="1"/>
            <a:r>
              <a:rPr lang="es-ES" sz="2000" dirty="0" smtClean="0">
                <a:effectLst/>
              </a:rPr>
              <a:t> </a:t>
            </a:r>
            <a:r>
              <a:rPr lang="es-ES" sz="2000" dirty="0">
                <a:effectLst/>
              </a:rPr>
              <a:t>Conexión permanente o intermitente a una </a:t>
            </a:r>
            <a:r>
              <a:rPr lang="es-ES" sz="2000" dirty="0" smtClean="0">
                <a:effectLst/>
              </a:rPr>
              <a:t>red</a:t>
            </a:r>
          </a:p>
          <a:p>
            <a:pPr lvl="1"/>
            <a:r>
              <a:rPr lang="es-ES" sz="2000" dirty="0" smtClean="0">
                <a:effectLst/>
              </a:rPr>
              <a:t> </a:t>
            </a:r>
            <a:r>
              <a:rPr lang="es-ES" sz="2000" dirty="0">
                <a:effectLst/>
              </a:rPr>
              <a:t>Memoria limitada </a:t>
            </a:r>
            <a:endParaRPr lang="es-ES" sz="2000" dirty="0" smtClean="0">
              <a:effectLst/>
            </a:endParaRPr>
          </a:p>
          <a:p>
            <a:pPr lvl="1"/>
            <a:r>
              <a:rPr lang="es-ES" sz="2000" dirty="0" smtClean="0">
                <a:effectLst/>
              </a:rPr>
              <a:t> </a:t>
            </a:r>
            <a:r>
              <a:rPr lang="es-ES" sz="2000" dirty="0">
                <a:effectLst/>
              </a:rPr>
              <a:t>Incorporación de varias funciones generales con configuraciones definidas </a:t>
            </a:r>
            <a:endParaRPr lang="es-MX" sz="2000" dirty="0">
              <a:effectLst/>
            </a:endParaRP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23</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8776927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8"/>
            <a:ext cx="9266693" cy="5596610"/>
          </a:xfrm>
        </p:spPr>
        <p:txBody>
          <a:bodyPr>
            <a:normAutofit/>
          </a:bodyPr>
          <a:lstStyle/>
          <a:p>
            <a:pPr marL="0" indent="0">
              <a:buNone/>
            </a:pPr>
            <a:r>
              <a:rPr lang="es-MX" sz="3000" dirty="0" smtClean="0"/>
              <a:t>Términos básicos</a:t>
            </a:r>
          </a:p>
          <a:p>
            <a:pPr marL="0" indent="0">
              <a:buNone/>
            </a:pPr>
            <a:endParaRPr lang="es-ES" dirty="0" smtClean="0"/>
          </a:p>
          <a:p>
            <a:pPr marL="0" indent="0">
              <a:buNone/>
            </a:pPr>
            <a:r>
              <a:rPr lang="es-ES" b="1" i="1" dirty="0" smtClean="0"/>
              <a:t>Tecnología Móvil</a:t>
            </a:r>
            <a:endParaRPr lang="es-ES" b="1" i="1" dirty="0"/>
          </a:p>
          <a:p>
            <a:pPr marL="0" indent="0">
              <a:buNone/>
            </a:pPr>
            <a:endParaRPr lang="es-ES" dirty="0"/>
          </a:p>
          <a:p>
            <a:pPr marL="0" indent="0">
              <a:buNone/>
            </a:pPr>
            <a:r>
              <a:rPr lang="es-MX" dirty="0" smtClean="0"/>
              <a:t>Teléfonos inteligentes</a:t>
            </a:r>
            <a:endParaRPr lang="es-MX" dirty="0" smtClean="0"/>
          </a:p>
          <a:p>
            <a:r>
              <a:rPr lang="es-ES" sz="2400" dirty="0" smtClean="0"/>
              <a:t>Dispositivos móviles más utilizados</a:t>
            </a:r>
          </a:p>
          <a:p>
            <a:r>
              <a:rPr lang="es-ES" sz="2400" dirty="0" smtClean="0"/>
              <a:t>Son similares a una minicomputadora</a:t>
            </a:r>
          </a:p>
          <a:p>
            <a:pPr marL="914400" lvl="2" indent="0">
              <a:buNone/>
            </a:pP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24</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8837833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5549956"/>
          </a:xfrm>
        </p:spPr>
        <p:txBody>
          <a:bodyPr>
            <a:normAutofit/>
          </a:bodyPr>
          <a:lstStyle/>
          <a:p>
            <a:pPr marL="0" indent="0">
              <a:buNone/>
            </a:pPr>
            <a:r>
              <a:rPr lang="es-MX" sz="3000" dirty="0" smtClean="0"/>
              <a:t>Términos básicos</a:t>
            </a:r>
          </a:p>
          <a:p>
            <a:pPr marL="0" indent="0">
              <a:buNone/>
            </a:pPr>
            <a:endParaRPr lang="es-MX" sz="1200" dirty="0" smtClean="0"/>
          </a:p>
          <a:p>
            <a:pPr marL="0" indent="0">
              <a:buNone/>
            </a:pPr>
            <a:endParaRPr lang="es-MX" sz="1200" dirty="0"/>
          </a:p>
          <a:p>
            <a:pPr marL="0" indent="0">
              <a:buNone/>
            </a:pPr>
            <a:r>
              <a:rPr lang="es-ES" b="1" i="1" dirty="0"/>
              <a:t>Tecnología Móvil</a:t>
            </a:r>
          </a:p>
          <a:p>
            <a:pPr marL="0" indent="0">
              <a:buNone/>
            </a:pPr>
            <a:endParaRPr lang="es-MX" sz="1200" dirty="0" smtClean="0"/>
          </a:p>
          <a:p>
            <a:pPr marL="0" indent="0">
              <a:buNone/>
            </a:pPr>
            <a:endParaRPr lang="es-MX" sz="1200" dirty="0"/>
          </a:p>
          <a:p>
            <a:pPr marL="0" indent="0">
              <a:buNone/>
            </a:pPr>
            <a:r>
              <a:rPr lang="es-MX" dirty="0" smtClean="0"/>
              <a:t>Sistemas </a:t>
            </a:r>
            <a:r>
              <a:rPr lang="es-MX" dirty="0"/>
              <a:t>operativos </a:t>
            </a:r>
            <a:r>
              <a:rPr lang="es-MX" dirty="0" smtClean="0"/>
              <a:t>móviles </a:t>
            </a:r>
          </a:p>
          <a:p>
            <a:pPr marL="0" indent="0">
              <a:buNone/>
            </a:pPr>
            <a:r>
              <a:rPr lang="es-ES" sz="2400" dirty="0"/>
              <a:t>Un sistema operativo (SO) móvil controla un dispositivo móvil al igual que los PC utilizan Windows o Linux entre otros, realizando la interacción real con lo que podemos hacer a partir de las capacidades del hardware que conforman un </a:t>
            </a:r>
            <a:r>
              <a:rPr lang="es-ES" sz="2400" dirty="0" smtClean="0"/>
              <a:t>equipo.</a:t>
            </a:r>
            <a:endParaRPr lang="es-MX" sz="2400"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25</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1862573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a:p>
          <a:p>
            <a:pPr marL="0" indent="0">
              <a:buNone/>
            </a:pPr>
            <a:endParaRPr lang="es-MX" sz="2400" dirty="0" smtClean="0"/>
          </a:p>
          <a:p>
            <a:pPr marL="0" indent="0">
              <a:buNone/>
            </a:pPr>
            <a:r>
              <a:rPr lang="es-MX" dirty="0" smtClean="0"/>
              <a:t>Android</a:t>
            </a:r>
            <a:endParaRPr lang="es-MX" sz="2400" dirty="0"/>
          </a:p>
          <a:p>
            <a:pPr marL="0" indent="0">
              <a:buNone/>
            </a:pPr>
            <a:r>
              <a:rPr lang="es-ES" sz="2400" dirty="0" smtClean="0"/>
              <a:t>Es </a:t>
            </a:r>
            <a:r>
              <a:rPr lang="es-ES" sz="2400" dirty="0"/>
              <a:t>una plataforma de código abierto para dispositivos móviles su </a:t>
            </a:r>
            <a:r>
              <a:rPr lang="es-ES" sz="2400" dirty="0" smtClean="0"/>
              <a:t>núcleo está </a:t>
            </a:r>
            <a:r>
              <a:rPr lang="es-ES" sz="2400" dirty="0"/>
              <a:t>basado en el </a:t>
            </a:r>
            <a:r>
              <a:rPr lang="es-ES" sz="2400" dirty="0" err="1"/>
              <a:t>Kernel</a:t>
            </a:r>
            <a:r>
              <a:rPr lang="es-ES" sz="2400" dirty="0"/>
              <a:t> de LINUX y orientada a dispositivos móviles. Con este sistema operativo, los desarrolladores pueden crear aplicaciones para la plataforma usando el SDK de Android</a:t>
            </a:r>
            <a:r>
              <a:rPr lang="es-ES" sz="2400" dirty="0" smtClean="0"/>
              <a:t>.</a:t>
            </a:r>
          </a:p>
          <a:p>
            <a:pPr marL="457200" lvl="1" indent="0">
              <a:buNone/>
            </a:pPr>
            <a:endParaRPr lang="es-MX" sz="20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26</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42822394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a:p>
          <a:p>
            <a:pPr marL="0" indent="0">
              <a:buNone/>
            </a:pPr>
            <a:endParaRPr lang="es-MX" sz="2400" dirty="0" smtClean="0"/>
          </a:p>
          <a:p>
            <a:pPr marL="0" indent="0">
              <a:buNone/>
            </a:pPr>
            <a:r>
              <a:rPr lang="es-MX" dirty="0" smtClean="0"/>
              <a:t>Android Studio</a:t>
            </a:r>
            <a:endParaRPr lang="es-MX" sz="2400" dirty="0"/>
          </a:p>
          <a:p>
            <a:pPr marL="0" indent="0">
              <a:buNone/>
            </a:pPr>
            <a:r>
              <a:rPr lang="es-ES" sz="2400" dirty="0"/>
              <a:t>E</a:t>
            </a:r>
            <a:r>
              <a:rPr lang="es-ES" sz="2400" dirty="0" smtClean="0"/>
              <a:t>s </a:t>
            </a:r>
            <a:r>
              <a:rPr lang="es-ES" sz="2400" dirty="0"/>
              <a:t>un entorno de desarrollo (IDE, </a:t>
            </a:r>
            <a:r>
              <a:rPr lang="es-ES" sz="2400" i="1" dirty="0"/>
              <a:t>Figura 2.4</a:t>
            </a:r>
            <a:r>
              <a:rPr lang="es-ES" sz="2400" dirty="0"/>
              <a:t>) oficial para el desarrollo de aplicaciones para Android, que se basa en </a:t>
            </a:r>
            <a:r>
              <a:rPr lang="es-ES" sz="2400" dirty="0" err="1"/>
              <a:t>IntelliJ</a:t>
            </a:r>
            <a:r>
              <a:rPr lang="es-ES" sz="2400" dirty="0"/>
              <a:t> </a:t>
            </a:r>
            <a:r>
              <a:rPr lang="es-ES" sz="2400" dirty="0" smtClean="0"/>
              <a:t>IDEA.</a:t>
            </a:r>
            <a:endParaRPr lang="es-MX" sz="24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27</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10673799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Sistemas de información geográfica (GIS)</a:t>
            </a:r>
            <a:endParaRPr lang="es-MX" dirty="0"/>
          </a:p>
          <a:p>
            <a:pPr marL="0" indent="0">
              <a:buNone/>
            </a:pPr>
            <a:r>
              <a:rPr lang="es-MX" sz="2400" dirty="0"/>
              <a:t>P</a:t>
            </a:r>
            <a:r>
              <a:rPr lang="es-MX" sz="2400" dirty="0" smtClean="0"/>
              <a:t>ermite </a:t>
            </a:r>
            <a:r>
              <a:rPr lang="es-MX" sz="2400" dirty="0"/>
              <a:t>visualizar, preguntar, analizar e interpretar los datos para entender las relaciones, patrones y tendencias de información </a:t>
            </a:r>
            <a:r>
              <a:rPr lang="es-MX" sz="2400" dirty="0" smtClean="0"/>
              <a:t>geográfica.</a:t>
            </a:r>
          </a:p>
          <a:p>
            <a:pPr lvl="1"/>
            <a:r>
              <a:rPr lang="es-MX" dirty="0" smtClean="0"/>
              <a:t>Análisis geográfico</a:t>
            </a:r>
            <a:endParaRPr lang="es-MX" dirty="0" smtClean="0"/>
          </a:p>
          <a:p>
            <a:pPr lvl="1"/>
            <a:r>
              <a:rPr lang="es-MX" dirty="0" smtClean="0"/>
              <a:t>Formatos GIS vectoriales</a:t>
            </a:r>
            <a:endParaRPr lang="es-MX"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28</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1850382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Navegación (</a:t>
            </a:r>
            <a:r>
              <a:rPr lang="es-MX" dirty="0" err="1" smtClean="0"/>
              <a:t>Routing</a:t>
            </a:r>
            <a:r>
              <a:rPr lang="es-MX" dirty="0" smtClean="0"/>
              <a:t>)</a:t>
            </a:r>
            <a:endParaRPr lang="es-MX" dirty="0"/>
          </a:p>
          <a:p>
            <a:pPr marL="0" indent="0">
              <a:buNone/>
            </a:pPr>
            <a:r>
              <a:rPr lang="es-MX" sz="2000" dirty="0"/>
              <a:t>E</a:t>
            </a:r>
            <a:r>
              <a:rPr lang="es-MX" sz="2000" dirty="0" smtClean="0"/>
              <a:t>s </a:t>
            </a:r>
            <a:r>
              <a:rPr lang="es-MX" sz="2000" dirty="0"/>
              <a:t>una de las herramientas más utilizadas en el día cotidiano de las personas debido a que se pueden encontrar de forma fácil y gratuita, ya que son aplicaciones de gran ayuda para la movilidad de usuarios dando como elementos extras de información de interés como publicidad, tráfico, entre otros</a:t>
            </a:r>
            <a:endParaRPr lang="es-MX" sz="20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29</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2295980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8"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CuadroTexto 10"/>
          <p:cNvSpPr txBox="1"/>
          <p:nvPr/>
        </p:nvSpPr>
        <p:spPr>
          <a:xfrm>
            <a:off x="10052587" y="1709159"/>
            <a:ext cx="1180131" cy="369332"/>
          </a:xfrm>
          <a:prstGeom prst="rect">
            <a:avLst/>
          </a:prstGeom>
          <a:noFill/>
        </p:spPr>
        <p:txBody>
          <a:bodyPr wrap="none" rtlCol="0">
            <a:spAutoFit/>
          </a:bodyPr>
          <a:lstStyle/>
          <a:p>
            <a:r>
              <a:rPr lang="es-MX" dirty="0" smtClean="0"/>
              <a:t>INEGI [1]</a:t>
            </a:r>
            <a:endParaRPr lang="es-MX" dirty="0"/>
          </a:p>
        </p:txBody>
      </p:sp>
      <p:sp>
        <p:nvSpPr>
          <p:cNvPr id="3" name="CuadroTexto 2"/>
          <p:cNvSpPr txBox="1"/>
          <p:nvPr/>
        </p:nvSpPr>
        <p:spPr>
          <a:xfrm>
            <a:off x="2301521" y="939718"/>
            <a:ext cx="3441249" cy="523220"/>
          </a:xfrm>
          <a:prstGeom prst="rect">
            <a:avLst/>
          </a:prstGeom>
          <a:noFill/>
        </p:spPr>
        <p:txBody>
          <a:bodyPr wrap="square" rtlCol="0">
            <a:spAutoFit/>
          </a:bodyPr>
          <a:lstStyle/>
          <a:p>
            <a:r>
              <a:rPr lang="es-MX" sz="2800" dirty="0" smtClean="0"/>
              <a:t>Incidencia delictiva</a:t>
            </a:r>
            <a:endParaRPr lang="es-MX" sz="2800" dirty="0"/>
          </a:p>
        </p:txBody>
      </p:sp>
      <p:sp>
        <p:nvSpPr>
          <p:cNvPr id="14" name="CuadroTexto 13"/>
          <p:cNvSpPr txBox="1"/>
          <p:nvPr/>
        </p:nvSpPr>
        <p:spPr>
          <a:xfrm>
            <a:off x="2298817" y="358713"/>
            <a:ext cx="4436317" cy="584775"/>
          </a:xfrm>
          <a:prstGeom prst="rect">
            <a:avLst/>
          </a:prstGeom>
          <a:noFill/>
        </p:spPr>
        <p:txBody>
          <a:bodyPr wrap="square" rtlCol="0">
            <a:spAutoFit/>
          </a:bodyPr>
          <a:lstStyle/>
          <a:p>
            <a:r>
              <a:rPr lang="es-MX" sz="3200" dirty="0" smtClean="0"/>
              <a:t>Introducción</a:t>
            </a:r>
            <a:endParaRPr lang="es-MX" dirty="0"/>
          </a:p>
        </p:txBody>
      </p:sp>
      <p:graphicFrame>
        <p:nvGraphicFramePr>
          <p:cNvPr id="13" name="Gráfico 12"/>
          <p:cNvGraphicFramePr/>
          <p:nvPr>
            <p:extLst>
              <p:ext uri="{D42A27DB-BD31-4B8C-83A1-F6EECF244321}">
                <p14:modId xmlns:p14="http://schemas.microsoft.com/office/powerpoint/2010/main" val="2585729677"/>
              </p:ext>
            </p:extLst>
          </p:nvPr>
        </p:nvGraphicFramePr>
        <p:xfrm>
          <a:off x="2011680" y="939718"/>
          <a:ext cx="8128000" cy="541866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007926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Google </a:t>
            </a:r>
            <a:r>
              <a:rPr lang="es-MX" dirty="0" err="1" smtClean="0"/>
              <a:t>maps</a:t>
            </a:r>
            <a:endParaRPr lang="es-MX" dirty="0"/>
          </a:p>
          <a:p>
            <a:pPr marL="0" indent="0">
              <a:buNone/>
            </a:pPr>
            <a:r>
              <a:rPr lang="es-ES" sz="2000" dirty="0" smtClean="0">
                <a:effectLst/>
              </a:rPr>
              <a:t>Proporciona </a:t>
            </a:r>
            <a:r>
              <a:rPr lang="es-ES" sz="2000" dirty="0">
                <a:effectLst/>
              </a:rPr>
              <a:t>un servicio de cartografía online que se pude utilizar en una aplicación Android. Google </a:t>
            </a:r>
            <a:r>
              <a:rPr lang="es-ES" sz="2000" dirty="0" err="1">
                <a:effectLst/>
              </a:rPr>
              <a:t>Maps</a:t>
            </a:r>
            <a:r>
              <a:rPr lang="es-ES" sz="2000" dirty="0">
                <a:effectLst/>
              </a:rPr>
              <a:t> a diferencia de Android no es un software libre, por lo que está limitado a una serie de condiciones de servicio. </a:t>
            </a:r>
            <a:endParaRPr lang="es-ES" sz="2000" dirty="0" smtClean="0">
              <a:effectLst/>
            </a:endParaRPr>
          </a:p>
          <a:p>
            <a:pPr lvl="1"/>
            <a:r>
              <a:rPr lang="es-ES" sz="2000" dirty="0" smtClean="0"/>
              <a:t>Proyección: es sistema de representación gráfico que conforma una relación ordenada entre los puntos de la superficie curva de la Tierra y los de una superficie plana.</a:t>
            </a:r>
            <a:endParaRPr lang="es-MX" sz="20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5432102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Point in a </a:t>
            </a:r>
            <a:r>
              <a:rPr lang="es-MX" dirty="0" err="1" smtClean="0"/>
              <a:t>Polygon</a:t>
            </a:r>
            <a:endParaRPr lang="es-MX" dirty="0"/>
          </a:p>
          <a:p>
            <a:pPr marL="0" indent="0">
              <a:buNone/>
            </a:pPr>
            <a:r>
              <a:rPr lang="es-ES" sz="2400" dirty="0" smtClean="0">
                <a:effectLst/>
              </a:rPr>
              <a:t>Es un tema fundamental en la geometría computacional, el cual trata de resolver si un punto dado en el plano se encuentra dentro, fuera o en el límite de un polígono.</a:t>
            </a:r>
            <a:endParaRPr lang="es-MX" sz="18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31</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785703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Geocodificación y geocodificación inversa</a:t>
            </a:r>
            <a:endParaRPr lang="es-MX" dirty="0"/>
          </a:p>
          <a:p>
            <a:pPr marL="0" indent="0">
              <a:buNone/>
            </a:pPr>
            <a:r>
              <a:rPr lang="es-ES" sz="2400" dirty="0"/>
              <a:t>La geocodificación es un proceso computacional en el cual se transforma una descripción en lenguaje natural (humano) un domicilio,  a una ubicación con representación espacial en coordenadas numéricas en la </a:t>
            </a:r>
            <a:r>
              <a:rPr lang="es-ES" sz="2400" dirty="0" smtClean="0"/>
              <a:t>superficie </a:t>
            </a:r>
            <a:r>
              <a:rPr lang="es-ES" sz="2400" dirty="0"/>
              <a:t>de la </a:t>
            </a:r>
            <a:r>
              <a:rPr lang="es-ES" sz="2400" dirty="0" smtClean="0"/>
              <a:t>Tierra.</a:t>
            </a:r>
          </a:p>
          <a:p>
            <a:pPr marL="0" indent="0">
              <a:buNone/>
            </a:pPr>
            <a:r>
              <a:rPr lang="es-ES" sz="2400" dirty="0"/>
              <a:t>La geocodificación  inversa es el proceso viceversa, donde se procesan coordenadas geográficas en direcciones en lenguaje natural</a:t>
            </a:r>
            <a:r>
              <a:rPr lang="es-ES" sz="2400" dirty="0" smtClean="0"/>
              <a:t>.</a:t>
            </a:r>
            <a:endParaRPr lang="es-MX" sz="2400"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32</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8154675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Base de datos</a:t>
            </a:r>
            <a:endParaRPr lang="es-MX" dirty="0"/>
          </a:p>
          <a:p>
            <a:pPr marL="0" indent="0">
              <a:buNone/>
            </a:pPr>
            <a:r>
              <a:rPr lang="es-ES" sz="2400" dirty="0" smtClean="0">
                <a:effectLst/>
              </a:rPr>
              <a:t>Es un conjunto de datos relacionados entre sí, de acuerdo a una estructura guarda información sobre entidades, los atributos de dichas entidades y las relaciones de dichas entidades. </a:t>
            </a:r>
            <a:endParaRPr lang="es-MX" sz="18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33</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39387458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err="1" smtClean="0"/>
              <a:t>phpMyAdmin</a:t>
            </a:r>
            <a:endParaRPr lang="es-MX" dirty="0"/>
          </a:p>
          <a:p>
            <a:pPr marL="0" indent="0">
              <a:buNone/>
            </a:pPr>
            <a:r>
              <a:rPr lang="es-ES" sz="2400" dirty="0" smtClean="0"/>
              <a:t>Es una herramienta de código abierto escrita en PHP con la intención de manejar la administración </a:t>
            </a:r>
            <a:r>
              <a:rPr lang="es-ES" sz="2400" dirty="0" err="1" smtClean="0"/>
              <a:t>MySQL</a:t>
            </a:r>
            <a:r>
              <a:rPr lang="es-ES" sz="2400" dirty="0" smtClean="0"/>
              <a:t> a través de páginas web.</a:t>
            </a:r>
          </a:p>
          <a:p>
            <a:pPr marL="0" indent="0">
              <a:buNone/>
            </a:pPr>
            <a:r>
              <a:rPr lang="es-ES" sz="2400" dirty="0"/>
              <a:t>La herramienta nos permite crear tablas, insertar datos en las tablas existentes, navegar por los registros de las tablas, editarlos y borrarlos, borrar </a:t>
            </a:r>
            <a:r>
              <a:rPr lang="es-ES" sz="2400" dirty="0" smtClean="0"/>
              <a:t>tablas </a:t>
            </a:r>
            <a:r>
              <a:rPr lang="es-ES" sz="2400" dirty="0"/>
              <a:t>incluso ejecutar sentencias SQL y hacer un </a:t>
            </a:r>
            <a:r>
              <a:rPr lang="es-ES" sz="2400" dirty="0" err="1"/>
              <a:t>backup</a:t>
            </a:r>
            <a:r>
              <a:rPr lang="es-ES" sz="2400" dirty="0"/>
              <a:t> de la base de datos. </a:t>
            </a:r>
            <a:endParaRPr lang="es-ES" sz="24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34</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22245897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15234" y="468289"/>
            <a:ext cx="9266693" cy="4992898"/>
          </a:xfrm>
        </p:spPr>
        <p:txBody>
          <a:bodyPr>
            <a:normAutofit/>
          </a:bodyPr>
          <a:lstStyle/>
          <a:p>
            <a:pPr marL="0" indent="0">
              <a:buNone/>
            </a:pPr>
            <a:r>
              <a:rPr lang="es-MX" sz="3000" dirty="0" smtClean="0"/>
              <a:t>Términos básicos</a:t>
            </a:r>
          </a:p>
          <a:p>
            <a:pPr marL="0" indent="0">
              <a:buNone/>
            </a:pPr>
            <a:endParaRPr lang="es-MX" sz="2400" dirty="0" smtClean="0"/>
          </a:p>
          <a:p>
            <a:pPr marL="0" indent="0">
              <a:buNone/>
            </a:pPr>
            <a:endParaRPr lang="es-MX" sz="2800" dirty="0"/>
          </a:p>
          <a:p>
            <a:pPr marL="0" indent="0">
              <a:buNone/>
            </a:pPr>
            <a:r>
              <a:rPr lang="es-MX" dirty="0" smtClean="0"/>
              <a:t>Web </a:t>
            </a:r>
            <a:r>
              <a:rPr lang="es-MX" dirty="0" err="1" smtClean="0"/>
              <a:t>Service</a:t>
            </a:r>
            <a:endParaRPr lang="es-MX" dirty="0"/>
          </a:p>
          <a:p>
            <a:pPr marL="0" indent="0">
              <a:buNone/>
            </a:pPr>
            <a:r>
              <a:rPr lang="es-ES" sz="2400" dirty="0"/>
              <a:t>E</a:t>
            </a:r>
            <a:r>
              <a:rPr lang="es-ES" sz="2400" dirty="0" smtClean="0"/>
              <a:t>s </a:t>
            </a:r>
            <a:r>
              <a:rPr lang="es-ES" sz="2400" dirty="0"/>
              <a:t>una tecnología que utiliza un conjunto de protocolos y estándares que sirven para intercambiar datos entre aplicaciones. Distintas aplicaciones de software desarrolladas en lenguajes de programación diferentes, y ejecutadas sobre cualquier plataforma, pueden utilizar los web </a:t>
            </a:r>
            <a:r>
              <a:rPr lang="es-ES" sz="2400" dirty="0" err="1"/>
              <a:t>service</a:t>
            </a:r>
            <a:r>
              <a:rPr lang="es-ES" sz="2400" dirty="0"/>
              <a:t> para intercambiar datos en redes de ordenadores como Internet</a:t>
            </a:r>
            <a:endParaRPr lang="es-ES" sz="2400" dirty="0" smtClean="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35</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Tree>
    <p:extLst>
      <p:ext uri="{BB962C8B-B14F-4D97-AF65-F5344CB8AC3E}">
        <p14:creationId xmlns:p14="http://schemas.microsoft.com/office/powerpoint/2010/main" val="20318471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r>
              <a:rPr lang="es-MX" sz="6400" b="1" dirty="0" smtClean="0">
                <a:solidFill>
                  <a:srgbClr val="FFC000"/>
                </a:solidFill>
                <a:effectLst/>
              </a:rPr>
              <a:t> </a:t>
            </a:r>
            <a:r>
              <a:rPr lang="es-MX" sz="6400" b="1" dirty="0">
                <a:effectLst/>
                <a:sym typeface="Wingdings 2" panose="05020102010507070707" pitchFamily="18" charset="2"/>
              </a:rPr>
              <a:t></a:t>
            </a:r>
            <a:endParaRPr lang="es-MX" sz="6400" b="1" dirty="0" smtClean="0">
              <a:solidFill>
                <a:srgbClr val="FFC000"/>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a:t>
            </a:r>
            <a:r>
              <a:rPr lang="es-MX" sz="6400" b="1" dirty="0" smtClean="0">
                <a:solidFill>
                  <a:srgbClr val="FFC000"/>
                </a:solidFill>
                <a:effectLst/>
              </a:rPr>
              <a:t> </a:t>
            </a:r>
            <a:r>
              <a:rPr lang="es-MX" sz="6400" b="1" dirty="0">
                <a:effectLst/>
                <a:sym typeface="Wingdings 2" panose="05020102010507070707" pitchFamily="18" charset="2"/>
              </a:rPr>
              <a:t></a:t>
            </a:r>
            <a:endParaRPr lang="es-MX" sz="6400" b="1" dirty="0" smtClean="0">
              <a:solidFill>
                <a:srgbClr val="FFC000"/>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a:t>
            </a:r>
            <a:r>
              <a:rPr lang="es-MX" sz="6400" b="1" dirty="0" smtClean="0">
                <a:solidFill>
                  <a:srgbClr val="FFC000"/>
                </a:solidFill>
                <a:effectLst/>
              </a:rPr>
              <a:t> </a:t>
            </a:r>
          </a:p>
          <a:p>
            <a:pPr marL="514350" indent="-514350" algn="l">
              <a:buFont typeface="+mj-lt"/>
              <a:buAutoNum type="romanLcPeriod"/>
            </a:pPr>
            <a:r>
              <a:rPr lang="es-MX" sz="6400" b="1" dirty="0" smtClean="0">
                <a:solidFill>
                  <a:schemeClr val="tx2">
                    <a:lumMod val="75000"/>
                  </a:schemeClr>
                </a:solidFill>
                <a:effectLst/>
              </a:rPr>
              <a:t>Avances</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1268775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85741" y="1254247"/>
            <a:ext cx="8579978" cy="4475653"/>
          </a:xfrm>
        </p:spPr>
        <p:txBody>
          <a:bodyPr>
            <a:normAutofit/>
          </a:bodyPr>
          <a:lstStyle/>
          <a:p>
            <a:pPr marL="0" indent="0">
              <a:buNone/>
            </a:pPr>
            <a:endParaRPr lang="es-MX" sz="2800" b="1" dirty="0" smtClean="0">
              <a:effectLst/>
            </a:endParaRP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37</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185741" y="405660"/>
            <a:ext cx="4436317" cy="584775"/>
          </a:xfrm>
          <a:prstGeom prst="rect">
            <a:avLst/>
          </a:prstGeom>
          <a:noFill/>
        </p:spPr>
        <p:txBody>
          <a:bodyPr wrap="square" rtlCol="0">
            <a:spAutoFit/>
          </a:bodyPr>
          <a:lstStyle/>
          <a:p>
            <a:r>
              <a:rPr lang="es-MX" sz="3200" dirty="0" smtClean="0"/>
              <a:t>Metodología</a:t>
            </a:r>
            <a:endParaRPr lang="es-MX" dirty="0"/>
          </a:p>
        </p:txBody>
      </p:sp>
      <p:sp>
        <p:nvSpPr>
          <p:cNvPr id="17" name="CuadroTexto 16"/>
          <p:cNvSpPr txBox="1"/>
          <p:nvPr/>
        </p:nvSpPr>
        <p:spPr>
          <a:xfrm>
            <a:off x="2248055" y="1157008"/>
            <a:ext cx="6144425" cy="553998"/>
          </a:xfrm>
          <a:prstGeom prst="rect">
            <a:avLst/>
          </a:prstGeom>
          <a:noFill/>
        </p:spPr>
        <p:txBody>
          <a:bodyPr wrap="square" rtlCol="0">
            <a:spAutoFit/>
          </a:bodyPr>
          <a:lstStyle/>
          <a:p>
            <a:r>
              <a:rPr lang="es-MX" sz="3000" dirty="0" smtClean="0"/>
              <a:t>Metodología de la Investigación</a:t>
            </a:r>
            <a:endParaRPr lang="es-MX" sz="3000" dirty="0"/>
          </a:p>
        </p:txBody>
      </p:sp>
      <p:sp>
        <p:nvSpPr>
          <p:cNvPr id="18" name="CuadroTexto 17"/>
          <p:cNvSpPr txBox="1"/>
          <p:nvPr/>
        </p:nvSpPr>
        <p:spPr>
          <a:xfrm>
            <a:off x="7056839" y="4159514"/>
            <a:ext cx="4076285" cy="400110"/>
          </a:xfrm>
          <a:prstGeom prst="rect">
            <a:avLst/>
          </a:prstGeom>
          <a:noFill/>
        </p:spPr>
        <p:txBody>
          <a:bodyPr wrap="square" rtlCol="0">
            <a:spAutoFit/>
          </a:bodyPr>
          <a:lstStyle/>
          <a:p>
            <a:endParaRPr lang="es-MX" sz="2000" dirty="0"/>
          </a:p>
        </p:txBody>
      </p:sp>
      <p:sp>
        <p:nvSpPr>
          <p:cNvPr id="19" name="CuadroTexto 18"/>
          <p:cNvSpPr txBox="1"/>
          <p:nvPr/>
        </p:nvSpPr>
        <p:spPr>
          <a:xfrm>
            <a:off x="2386651" y="1944040"/>
            <a:ext cx="8746473" cy="2308324"/>
          </a:xfrm>
          <a:prstGeom prst="rect">
            <a:avLst/>
          </a:prstGeom>
          <a:noFill/>
          <a:ln>
            <a:noFill/>
          </a:ln>
        </p:spPr>
        <p:txBody>
          <a:bodyPr wrap="square" rtlCol="0">
            <a:spAutoFit/>
          </a:bodyPr>
          <a:lstStyle/>
          <a:p>
            <a:r>
              <a:rPr lang="es-MX" sz="2800" dirty="0" smtClean="0"/>
              <a:t>Documental</a:t>
            </a:r>
          </a:p>
          <a:p>
            <a:endParaRPr lang="es-MX" sz="2000" dirty="0" smtClean="0"/>
          </a:p>
          <a:p>
            <a:pPr algn="just"/>
            <a:r>
              <a:rPr lang="es-ES" sz="2000" dirty="0"/>
              <a:t>	</a:t>
            </a:r>
            <a:r>
              <a:rPr lang="es-ES" sz="2400" dirty="0" smtClean="0"/>
              <a:t>Es </a:t>
            </a:r>
            <a:r>
              <a:rPr lang="es-ES" sz="2400" dirty="0"/>
              <a:t>documental, porque se hizo uso de lectura y consulta de libros, tesis, </a:t>
            </a:r>
            <a:r>
              <a:rPr lang="es-ES" sz="2400" dirty="0" err="1"/>
              <a:t>papers</a:t>
            </a:r>
            <a:r>
              <a:rPr lang="es-ES" sz="2400" dirty="0"/>
              <a:t>, revistas científicas, sitios web, documentos de sitios web y cualquier tipo de información escrita que se considere importante y necesaria para realizar la investigación. </a:t>
            </a:r>
            <a:endParaRPr lang="es-MX" sz="2400" dirty="0"/>
          </a:p>
        </p:txBody>
      </p:sp>
    </p:spTree>
    <p:extLst>
      <p:ext uri="{BB962C8B-B14F-4D97-AF65-F5344CB8AC3E}">
        <p14:creationId xmlns:p14="http://schemas.microsoft.com/office/powerpoint/2010/main" val="22586664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185741" y="1254247"/>
            <a:ext cx="8579978" cy="4475653"/>
          </a:xfrm>
        </p:spPr>
        <p:txBody>
          <a:bodyPr>
            <a:normAutofit/>
          </a:bodyPr>
          <a:lstStyle/>
          <a:p>
            <a:pPr marL="0" indent="0">
              <a:buNone/>
            </a:pPr>
            <a:endParaRPr lang="es-MX" sz="2800" b="1" dirty="0" smtClean="0">
              <a:effectLst/>
            </a:endParaRP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38</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185741" y="405660"/>
            <a:ext cx="4436317" cy="584775"/>
          </a:xfrm>
          <a:prstGeom prst="rect">
            <a:avLst/>
          </a:prstGeom>
          <a:noFill/>
        </p:spPr>
        <p:txBody>
          <a:bodyPr wrap="square" rtlCol="0">
            <a:spAutoFit/>
          </a:bodyPr>
          <a:lstStyle/>
          <a:p>
            <a:r>
              <a:rPr lang="es-MX" sz="3200" dirty="0" smtClean="0"/>
              <a:t>Metodología</a:t>
            </a:r>
            <a:endParaRPr lang="es-MX" dirty="0"/>
          </a:p>
        </p:txBody>
      </p:sp>
      <p:sp>
        <p:nvSpPr>
          <p:cNvPr id="17" name="CuadroTexto 16"/>
          <p:cNvSpPr txBox="1"/>
          <p:nvPr/>
        </p:nvSpPr>
        <p:spPr>
          <a:xfrm>
            <a:off x="2248055" y="1157008"/>
            <a:ext cx="6144425" cy="553998"/>
          </a:xfrm>
          <a:prstGeom prst="rect">
            <a:avLst/>
          </a:prstGeom>
          <a:noFill/>
        </p:spPr>
        <p:txBody>
          <a:bodyPr wrap="square" rtlCol="0">
            <a:spAutoFit/>
          </a:bodyPr>
          <a:lstStyle/>
          <a:p>
            <a:r>
              <a:rPr lang="es-MX" sz="3000" dirty="0" smtClean="0"/>
              <a:t>Metodología de la Investigación</a:t>
            </a:r>
            <a:endParaRPr lang="es-MX" sz="3000" dirty="0"/>
          </a:p>
        </p:txBody>
      </p:sp>
      <p:sp>
        <p:nvSpPr>
          <p:cNvPr id="18" name="CuadroTexto 17"/>
          <p:cNvSpPr txBox="1"/>
          <p:nvPr/>
        </p:nvSpPr>
        <p:spPr>
          <a:xfrm>
            <a:off x="7056839" y="4159514"/>
            <a:ext cx="4076285" cy="400110"/>
          </a:xfrm>
          <a:prstGeom prst="rect">
            <a:avLst/>
          </a:prstGeom>
          <a:noFill/>
        </p:spPr>
        <p:txBody>
          <a:bodyPr wrap="square" rtlCol="0">
            <a:spAutoFit/>
          </a:bodyPr>
          <a:lstStyle/>
          <a:p>
            <a:endParaRPr lang="es-MX" sz="2000" dirty="0"/>
          </a:p>
        </p:txBody>
      </p:sp>
      <p:sp>
        <p:nvSpPr>
          <p:cNvPr id="14" name="CuadroTexto 13"/>
          <p:cNvSpPr txBox="1"/>
          <p:nvPr/>
        </p:nvSpPr>
        <p:spPr>
          <a:xfrm>
            <a:off x="2185741" y="2094663"/>
            <a:ext cx="8746473" cy="1569660"/>
          </a:xfrm>
          <a:prstGeom prst="rect">
            <a:avLst/>
          </a:prstGeom>
          <a:noFill/>
          <a:ln>
            <a:noFill/>
          </a:ln>
        </p:spPr>
        <p:txBody>
          <a:bodyPr wrap="square" rtlCol="0">
            <a:spAutoFit/>
          </a:bodyPr>
          <a:lstStyle/>
          <a:p>
            <a:r>
              <a:rPr lang="es-MX" sz="2800" dirty="0" smtClean="0"/>
              <a:t>Campo</a:t>
            </a:r>
          </a:p>
          <a:p>
            <a:endParaRPr lang="es-MX" sz="2000" dirty="0" smtClean="0"/>
          </a:p>
          <a:p>
            <a:pPr algn="just"/>
            <a:r>
              <a:rPr lang="es-ES" sz="2000" dirty="0"/>
              <a:t>	</a:t>
            </a:r>
            <a:r>
              <a:rPr lang="es-ES" sz="2400" dirty="0" smtClean="0"/>
              <a:t>Porque </a:t>
            </a:r>
            <a:r>
              <a:rPr lang="es-ES" sz="2400" dirty="0"/>
              <a:t>es necesario recabar la información respecto al uso de aplicaciones que ayuden a la movilidad vial.</a:t>
            </a:r>
            <a:endParaRPr lang="es-MX" sz="2400" dirty="0"/>
          </a:p>
        </p:txBody>
      </p:sp>
    </p:spTree>
    <p:extLst>
      <p:ext uri="{BB962C8B-B14F-4D97-AF65-F5344CB8AC3E}">
        <p14:creationId xmlns:p14="http://schemas.microsoft.com/office/powerpoint/2010/main" val="11548576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47544" y="1207300"/>
            <a:ext cx="8579978" cy="4475653"/>
          </a:xfrm>
        </p:spPr>
        <p:txBody>
          <a:bodyPr>
            <a:normAutofit/>
          </a:bodyPr>
          <a:lstStyle/>
          <a:p>
            <a:pPr marL="0" indent="0">
              <a:buNone/>
            </a:pPr>
            <a:r>
              <a:rPr lang="es-MX" sz="2800" dirty="0" smtClean="0">
                <a:effectLst/>
              </a:rPr>
              <a:t>Metodología AEGIS-MD</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39</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[2]</a:t>
            </a:r>
            <a:endParaRPr lang="es-MX" dirty="0"/>
          </a:p>
        </p:txBody>
      </p:sp>
      <p:pic>
        <p:nvPicPr>
          <p:cNvPr id="12" name="Imagen 11" descr="Guía metodológica AEGIS-MD. "/>
          <p:cNvPicPr/>
          <p:nvPr/>
        </p:nvPicPr>
        <p:blipFill>
          <a:blip r:embed="rId6">
            <a:extLst>
              <a:ext uri="{28A0092B-C50C-407E-A947-70E740481C1C}">
                <a14:useLocalDpi xmlns:a14="http://schemas.microsoft.com/office/drawing/2010/main" val="0"/>
              </a:ext>
            </a:extLst>
          </a:blip>
          <a:srcRect/>
          <a:stretch>
            <a:fillRect/>
          </a:stretch>
        </p:blipFill>
        <p:spPr bwMode="auto">
          <a:xfrm>
            <a:off x="3503683" y="2068395"/>
            <a:ext cx="6306889" cy="3973481"/>
          </a:xfrm>
          <a:prstGeom prst="rect">
            <a:avLst/>
          </a:prstGeom>
          <a:noFill/>
          <a:ln>
            <a:noFill/>
          </a:ln>
        </p:spPr>
      </p:pic>
    </p:spTree>
    <p:extLst>
      <p:ext uri="{BB962C8B-B14F-4D97-AF65-F5344CB8AC3E}">
        <p14:creationId xmlns:p14="http://schemas.microsoft.com/office/powerpoint/2010/main" val="3565913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7" name="CuadroTexto 16"/>
          <p:cNvSpPr txBox="1"/>
          <p:nvPr/>
        </p:nvSpPr>
        <p:spPr>
          <a:xfrm>
            <a:off x="2059534" y="358713"/>
            <a:ext cx="4436317" cy="584775"/>
          </a:xfrm>
          <a:prstGeom prst="rect">
            <a:avLst/>
          </a:prstGeom>
          <a:noFill/>
        </p:spPr>
        <p:txBody>
          <a:bodyPr wrap="square" rtlCol="0">
            <a:spAutoFit/>
          </a:bodyPr>
          <a:lstStyle/>
          <a:p>
            <a:r>
              <a:rPr lang="es-MX" sz="3200" dirty="0"/>
              <a:t>Introducción [2] </a:t>
            </a:r>
            <a:endParaRPr lang="es-MX" dirty="0"/>
          </a:p>
        </p:txBody>
      </p:sp>
      <p:pic>
        <p:nvPicPr>
          <p:cNvPr id="4" name="Imagen 3"/>
          <p:cNvPicPr>
            <a:picLocks noChangeAspect="1"/>
          </p:cNvPicPr>
          <p:nvPr/>
        </p:nvPicPr>
        <p:blipFill rotWithShape="1">
          <a:blip r:embed="rId6"/>
          <a:srcRect l="38131" t="14206" r="35865" b="19626"/>
          <a:stretch/>
        </p:blipFill>
        <p:spPr>
          <a:xfrm>
            <a:off x="7494663" y="1185412"/>
            <a:ext cx="3170490" cy="4537817"/>
          </a:xfrm>
          <a:prstGeom prst="rect">
            <a:avLst/>
          </a:prstGeom>
        </p:spPr>
      </p:pic>
      <p:pic>
        <p:nvPicPr>
          <p:cNvPr id="2" name="Imagen 1"/>
          <p:cNvPicPr>
            <a:picLocks noChangeAspect="1"/>
          </p:cNvPicPr>
          <p:nvPr/>
        </p:nvPicPr>
        <p:blipFill rotWithShape="1">
          <a:blip r:embed="rId7"/>
          <a:srcRect l="41566" t="15951" r="21565" b="6417"/>
          <a:stretch/>
        </p:blipFill>
        <p:spPr>
          <a:xfrm>
            <a:off x="2793632" y="1267828"/>
            <a:ext cx="3779269" cy="4476206"/>
          </a:xfrm>
          <a:prstGeom prst="rect">
            <a:avLst/>
          </a:prstGeom>
        </p:spPr>
      </p:pic>
      <p:sp>
        <p:nvSpPr>
          <p:cNvPr id="10" name="CuadroTexto 9"/>
          <p:cNvSpPr txBox="1"/>
          <p:nvPr/>
        </p:nvSpPr>
        <p:spPr>
          <a:xfrm>
            <a:off x="9079908" y="5793234"/>
            <a:ext cx="970137" cy="369332"/>
          </a:xfrm>
          <a:prstGeom prst="rect">
            <a:avLst/>
          </a:prstGeom>
          <a:noFill/>
        </p:spPr>
        <p:txBody>
          <a:bodyPr wrap="none" rtlCol="0">
            <a:spAutoFit/>
          </a:bodyPr>
          <a:lstStyle/>
          <a:p>
            <a:r>
              <a:rPr lang="es-MX" dirty="0" smtClean="0"/>
              <a:t>SCT [3]</a:t>
            </a:r>
            <a:endParaRPr lang="es-MX" dirty="0"/>
          </a:p>
        </p:txBody>
      </p:sp>
    </p:spTree>
    <p:extLst>
      <p:ext uri="{BB962C8B-B14F-4D97-AF65-F5344CB8AC3E}">
        <p14:creationId xmlns:p14="http://schemas.microsoft.com/office/powerpoint/2010/main" val="34929831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 </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Exploración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40</a:t>
            </a:fld>
            <a:endParaRPr lang="en-US" dirty="0"/>
          </a:p>
        </p:txBody>
      </p:sp>
      <p:graphicFrame>
        <p:nvGraphicFramePr>
          <p:cNvPr id="22" name="Diagrama 21"/>
          <p:cNvGraphicFramePr/>
          <p:nvPr>
            <p:extLst>
              <p:ext uri="{D42A27DB-BD31-4B8C-83A1-F6EECF244321}">
                <p14:modId xmlns:p14="http://schemas.microsoft.com/office/powerpoint/2010/main" val="174761963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017298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Gestación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41</a:t>
            </a:fld>
            <a:endParaRPr lang="en-US" dirty="0"/>
          </a:p>
        </p:txBody>
      </p:sp>
      <p:graphicFrame>
        <p:nvGraphicFramePr>
          <p:cNvPr id="3" name="Diagrama 2"/>
          <p:cNvGraphicFramePr/>
          <p:nvPr>
            <p:extLst>
              <p:ext uri="{D42A27DB-BD31-4B8C-83A1-F6EECF244321}">
                <p14:modId xmlns:p14="http://schemas.microsoft.com/office/powerpoint/2010/main" val="1873405457"/>
              </p:ext>
            </p:extLst>
          </p:nvPr>
        </p:nvGraphicFramePr>
        <p:xfrm>
          <a:off x="2921711" y="1244212"/>
          <a:ext cx="7231641" cy="4613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331951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Construcción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42</a:t>
            </a:fld>
            <a:endParaRPr lang="en-US" dirty="0"/>
          </a:p>
        </p:txBody>
      </p:sp>
      <p:graphicFrame>
        <p:nvGraphicFramePr>
          <p:cNvPr id="11" name="Diagrama 10"/>
          <p:cNvGraphicFramePr/>
          <p:nvPr>
            <p:extLst>
              <p:ext uri="{D42A27DB-BD31-4B8C-83A1-F6EECF244321}">
                <p14:modId xmlns:p14="http://schemas.microsoft.com/office/powerpoint/2010/main" val="20685614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4487942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Estabilización</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43</a:t>
            </a:fld>
            <a:endParaRPr lang="en-US" dirty="0"/>
          </a:p>
        </p:txBody>
      </p:sp>
      <p:graphicFrame>
        <p:nvGraphicFramePr>
          <p:cNvPr id="22" name="Diagrama 21"/>
          <p:cNvGraphicFramePr/>
          <p:nvPr>
            <p:extLst>
              <p:ext uri="{D42A27DB-BD31-4B8C-83A1-F6EECF244321}">
                <p14:modId xmlns:p14="http://schemas.microsoft.com/office/powerpoint/2010/main" val="189951819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547935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Metodología</a:t>
            </a:r>
            <a:endParaRPr lang="es-MX" dirty="0"/>
          </a:p>
        </p:txBody>
      </p:sp>
      <p:sp>
        <p:nvSpPr>
          <p:cNvPr id="23" name="Marcador de contenido 2"/>
          <p:cNvSpPr>
            <a:spLocks noGrp="1"/>
          </p:cNvSpPr>
          <p:nvPr>
            <p:ph idx="1"/>
          </p:nvPr>
        </p:nvSpPr>
        <p:spPr>
          <a:xfrm>
            <a:off x="2247543" y="939752"/>
            <a:ext cx="8579978" cy="4475653"/>
          </a:xfrm>
        </p:spPr>
        <p:txBody>
          <a:bodyPr>
            <a:normAutofit/>
          </a:bodyPr>
          <a:lstStyle/>
          <a:p>
            <a:pPr marL="0" indent="0">
              <a:buNone/>
            </a:pPr>
            <a:r>
              <a:rPr lang="es-MX" sz="2800" dirty="0" smtClean="0">
                <a:effectLst/>
              </a:rPr>
              <a:t>Cierre</a:t>
            </a:r>
          </a:p>
          <a:p>
            <a:pPr marL="0" indent="0">
              <a:buNone/>
            </a:pPr>
            <a:endParaRPr lang="es-ES" b="1" dirty="0" smtClean="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44</a:t>
            </a:fld>
            <a:endParaRPr lang="en-US" dirty="0"/>
          </a:p>
        </p:txBody>
      </p:sp>
      <p:graphicFrame>
        <p:nvGraphicFramePr>
          <p:cNvPr id="3" name="Diagrama 2"/>
          <p:cNvGraphicFramePr/>
          <p:nvPr>
            <p:extLst>
              <p:ext uri="{D42A27DB-BD31-4B8C-83A1-F6EECF244321}">
                <p14:modId xmlns:p14="http://schemas.microsoft.com/office/powerpoint/2010/main" val="2295869225"/>
              </p:ext>
            </p:extLst>
          </p:nvPr>
        </p:nvGraphicFramePr>
        <p:xfrm>
          <a:off x="2921711" y="1244212"/>
          <a:ext cx="7231641" cy="46138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940594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a:t>
            </a:r>
            <a:r>
              <a:rPr lang="es-MX" sz="6400" b="1" dirty="0">
                <a:solidFill>
                  <a:schemeClr val="tx2">
                    <a:lumMod val="75000"/>
                  </a:schemeClr>
                </a:solidFill>
                <a:effectLst/>
                <a:sym typeface="Webdings" panose="05030102010509060703" pitchFamily="18" charset="2"/>
              </a:rPr>
              <a:t> </a:t>
            </a:r>
            <a:r>
              <a:rPr lang="es-MX" sz="6400" b="1" dirty="0" smtClean="0">
                <a:effectLst/>
                <a:sym typeface="Wingdings 2" panose="05020102010507070707" pitchFamily="18" charset="2"/>
              </a:rPr>
              <a:t></a:t>
            </a:r>
            <a:endParaRPr lang="es-MX" sz="6400" b="1" dirty="0" smtClean="0">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effectLst/>
            </a:endParaRPr>
          </a:p>
          <a:p>
            <a:pPr marL="514350" indent="-514350" algn="l">
              <a:buFont typeface="+mj-lt"/>
              <a:buAutoNum type="romanLcPeriod"/>
            </a:pPr>
            <a:r>
              <a:rPr lang="es-MX" sz="6400" b="1" dirty="0" smtClean="0">
                <a:solidFill>
                  <a:schemeClr val="tx2">
                    <a:lumMod val="75000"/>
                  </a:schemeClr>
                </a:solidFill>
                <a:effectLst/>
              </a:rPr>
              <a:t>Avances </a:t>
            </a: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10344332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247543" y="354977"/>
            <a:ext cx="4436317" cy="584775"/>
          </a:xfrm>
          <a:prstGeom prst="rect">
            <a:avLst/>
          </a:prstGeom>
          <a:noFill/>
        </p:spPr>
        <p:txBody>
          <a:bodyPr wrap="square" rtlCol="0">
            <a:spAutoFit/>
          </a:bodyPr>
          <a:lstStyle/>
          <a:p>
            <a:r>
              <a:rPr lang="es-MX" sz="3200" dirty="0" smtClean="0"/>
              <a:t>Avances</a:t>
            </a:r>
            <a:endParaRPr lang="es-MX" dirty="0"/>
          </a:p>
        </p:txBody>
      </p:sp>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46</a:t>
            </a:fld>
            <a:endParaRPr lang="en-US" dirty="0"/>
          </a:p>
        </p:txBody>
      </p:sp>
      <p:pic>
        <p:nvPicPr>
          <p:cNvPr id="12" name="Imagen 11" descr="Guía metodológica AEGIS-MD. "/>
          <p:cNvPicPr/>
          <p:nvPr/>
        </p:nvPicPr>
        <p:blipFill>
          <a:blip r:embed="rId6">
            <a:extLst>
              <a:ext uri="{28A0092B-C50C-407E-A947-70E740481C1C}">
                <a14:useLocalDpi xmlns:a14="http://schemas.microsoft.com/office/drawing/2010/main" val="0"/>
              </a:ext>
            </a:extLst>
          </a:blip>
          <a:srcRect/>
          <a:stretch>
            <a:fillRect/>
          </a:stretch>
        </p:blipFill>
        <p:spPr bwMode="auto">
          <a:xfrm>
            <a:off x="3299678" y="1258342"/>
            <a:ext cx="6647626" cy="4654848"/>
          </a:xfrm>
          <a:prstGeom prst="rect">
            <a:avLst/>
          </a:prstGeom>
          <a:noFill/>
          <a:ln>
            <a:noFill/>
          </a:ln>
        </p:spPr>
      </p:pic>
    </p:spTree>
    <p:extLst>
      <p:ext uri="{BB962C8B-B14F-4D97-AF65-F5344CB8AC3E}">
        <p14:creationId xmlns:p14="http://schemas.microsoft.com/office/powerpoint/2010/main" val="32808385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763" y="410676"/>
            <a:ext cx="7802915" cy="4045690"/>
          </a:xfrm>
        </p:spPr>
        <p:txBody>
          <a:bodyPr>
            <a:normAutofit/>
          </a:bodyPr>
          <a:lstStyle/>
          <a:p>
            <a:pPr marL="0" indent="0">
              <a:buNone/>
            </a:pPr>
            <a:r>
              <a:rPr lang="es-MX" sz="2800" dirty="0" smtClean="0">
                <a:effectLst/>
              </a:rPr>
              <a:t>Exploración y Gestación</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47</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1897122" y="1521464"/>
            <a:ext cx="8571432" cy="3388492"/>
            <a:chOff x="-278774" y="0"/>
            <a:chExt cx="7117724" cy="1504950"/>
          </a:xfrm>
        </p:grpSpPr>
        <p:sp>
          <p:nvSpPr>
            <p:cNvPr id="31" name="Rectángulo 30"/>
            <p:cNvSpPr/>
            <p:nvPr/>
          </p:nvSpPr>
          <p:spPr>
            <a:xfrm>
              <a:off x="1619250" y="104775"/>
              <a:ext cx="5219700" cy="34290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Establecimiento del Objetivo</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2" name="Rectángulo 31"/>
            <p:cNvSpPr/>
            <p:nvPr/>
          </p:nvSpPr>
          <p:spPr>
            <a:xfrm>
              <a:off x="1628775" y="723900"/>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en Carreteras (</a:t>
              </a:r>
              <a:r>
                <a:rPr lang="es-MX" sz="2000" dirty="0" smtClean="0">
                  <a:solidFill>
                    <a:schemeClr val="tx1"/>
                  </a:solidFill>
                  <a:ea typeface="Calibri" panose="020F0502020204030204" pitchFamily="34" charset="0"/>
                  <a:cs typeface="Times New Roman" panose="02020603050405020304" pitchFamily="18" charset="0"/>
                </a:rPr>
                <a:t>Zacatecas</a:t>
              </a:r>
              <a:r>
                <a:rPr lang="es-MX" sz="2000" dirty="0" smtClean="0">
                  <a:solidFill>
                    <a:schemeClr val="tx1"/>
                  </a:solidFill>
                  <a:effectLst/>
                  <a:ea typeface="Calibri" panose="020F0502020204030204" pitchFamily="34" charset="0"/>
                  <a:cs typeface="Times New Roman" panose="02020603050405020304" pitchFamily="18" charset="0"/>
                </a:rPr>
                <a:t>)</a:t>
              </a:r>
              <a:endParaRPr lang="es-MX" sz="1200" dirty="0">
                <a:solidFill>
                  <a:schemeClr val="tx1"/>
                </a:solidFill>
                <a:effectLst/>
                <a:ea typeface="Calibri" panose="020F0502020204030204" pitchFamily="34" charset="0"/>
                <a:cs typeface="Times New Roman" panose="02020603050405020304" pitchFamily="18" charset="0"/>
              </a:endParaRPr>
            </a:p>
          </p:txBody>
        </p:sp>
        <p:sp>
          <p:nvSpPr>
            <p:cNvPr id="33" name="Rectángulo 32"/>
            <p:cNvSpPr/>
            <p:nvPr/>
          </p:nvSpPr>
          <p:spPr>
            <a:xfrm>
              <a:off x="3590925" y="733425"/>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en Municipios </a:t>
              </a:r>
              <a:r>
                <a:rPr lang="es-MX" sz="2000" dirty="0">
                  <a:solidFill>
                    <a:schemeClr val="tx1"/>
                  </a:solidFill>
                  <a:effectLst/>
                  <a:ea typeface="Calibri" panose="020F0502020204030204" pitchFamily="34" charset="0"/>
                  <a:cs typeface="Times New Roman" panose="02020603050405020304" pitchFamily="18" charset="0"/>
                </a:rPr>
                <a:t>(</a:t>
              </a:r>
              <a:r>
                <a:rPr lang="es-MX" sz="2000" dirty="0" smtClean="0">
                  <a:solidFill>
                    <a:schemeClr val="tx1"/>
                  </a:solidFill>
                  <a:effectLst/>
                  <a:ea typeface="Calibri" panose="020F0502020204030204" pitchFamily="34" charset="0"/>
                  <a:cs typeface="Times New Roman" panose="02020603050405020304" pitchFamily="18" charset="0"/>
                </a:rPr>
                <a:t>Zacatecas</a:t>
              </a:r>
              <a:r>
                <a:rPr lang="es-MX" sz="2000" dirty="0">
                  <a:solidFill>
                    <a:schemeClr val="tx1"/>
                  </a:solidFill>
                  <a:effectLst/>
                  <a:ea typeface="Calibri" panose="020F0502020204030204" pitchFamily="34" charset="0"/>
                  <a:cs typeface="Times New Roman" panose="02020603050405020304" pitchFamily="18" charset="0"/>
                </a:rPr>
                <a:t>)</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4" name="Rectángulo 33"/>
            <p:cNvSpPr/>
            <p:nvPr/>
          </p:nvSpPr>
          <p:spPr>
            <a:xfrm>
              <a:off x="5419725" y="742950"/>
              <a:ext cx="1409700" cy="762000"/>
            </a:xfrm>
            <a:prstGeom prst="rect">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Seguridad </a:t>
              </a:r>
              <a:r>
                <a:rPr lang="es-MX" sz="2000" dirty="0" smtClean="0">
                  <a:solidFill>
                    <a:schemeClr val="tx1"/>
                  </a:solidFill>
                  <a:ea typeface="Calibri" panose="020F0502020204030204" pitchFamily="34" charset="0"/>
                  <a:cs typeface="Times New Roman" panose="02020603050405020304" pitchFamily="18" charset="0"/>
                </a:rPr>
                <a:t>del </a:t>
              </a:r>
              <a:r>
                <a:rPr lang="es-MX" sz="2000" dirty="0" smtClean="0">
                  <a:solidFill>
                    <a:schemeClr val="tx1"/>
                  </a:solidFill>
                  <a:effectLst/>
                  <a:ea typeface="Calibri" panose="020F0502020204030204" pitchFamily="34" charset="0"/>
                  <a:cs typeface="Times New Roman" panose="02020603050405020304" pitchFamily="18" charset="0"/>
                </a:rPr>
                <a:t>Estado de Zacatecas</a:t>
              </a:r>
              <a:endParaRPr lang="es-MX" sz="1200" dirty="0">
                <a:solidFill>
                  <a:schemeClr val="tx1"/>
                </a:solidFill>
                <a:effectLst/>
                <a:ea typeface="Calibri" panose="020F0502020204030204" pitchFamily="34" charset="0"/>
                <a:cs typeface="Times New Roman" panose="02020603050405020304" pitchFamily="18" charset="0"/>
              </a:endParaRPr>
            </a:p>
          </p:txBody>
        </p:sp>
        <p:sp>
          <p:nvSpPr>
            <p:cNvPr id="40" name="Cuadro de texto 2"/>
            <p:cNvSpPr txBox="1">
              <a:spLocks noChangeArrowheads="1"/>
            </p:cNvSpPr>
            <p:nvPr/>
          </p:nvSpPr>
          <p:spPr bwMode="auto">
            <a:xfrm>
              <a:off x="-118402" y="0"/>
              <a:ext cx="1528101" cy="623324"/>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1.</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Objetivo</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Cuadro de texto 2"/>
            <p:cNvSpPr txBox="1">
              <a:spLocks noChangeArrowheads="1"/>
            </p:cNvSpPr>
            <p:nvPr/>
          </p:nvSpPr>
          <p:spPr bwMode="auto">
            <a:xfrm>
              <a:off x="-278774" y="790575"/>
              <a:ext cx="1736099"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2.</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Obtención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effectLst/>
                  <a:latin typeface="Calibri" panose="020F0502020204030204" pitchFamily="34" charset="0"/>
                  <a:ea typeface="Calibri" panose="020F0502020204030204" pitchFamily="34" charset="0"/>
                  <a:cs typeface="Times New Roman" panose="02020603050405020304" pitchFamily="18" charset="0"/>
                </a:rPr>
                <a:t> </a:t>
              </a:r>
            </a:p>
          </p:txBody>
        </p:sp>
      </p:grpSp>
    </p:spTree>
    <p:extLst>
      <p:ext uri="{BB962C8B-B14F-4D97-AF65-F5344CB8AC3E}">
        <p14:creationId xmlns:p14="http://schemas.microsoft.com/office/powerpoint/2010/main" val="21699172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3492" y="410676"/>
            <a:ext cx="7802915" cy="4045690"/>
          </a:xfrm>
        </p:spPr>
        <p:txBody>
          <a:bodyPr>
            <a:normAutofit/>
          </a:bodyPr>
          <a:lstStyle/>
          <a:p>
            <a:pPr marL="0" indent="0">
              <a:buNone/>
            </a:pPr>
            <a:r>
              <a:rPr lang="es-MX" sz="2800" dirty="0">
                <a:effectLst/>
              </a:rPr>
              <a:t>Exploración</a:t>
            </a:r>
          </a:p>
          <a:p>
            <a:pPr marL="0" indent="0">
              <a:buNone/>
            </a:pP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48</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2011680" y="1714798"/>
            <a:ext cx="8522811" cy="2613892"/>
            <a:chOff x="-177443" y="1743075"/>
            <a:chExt cx="6997343" cy="1133475"/>
          </a:xfrm>
        </p:grpSpPr>
        <p:sp>
          <p:nvSpPr>
            <p:cNvPr id="35" name="Rectángulo 34"/>
            <p:cNvSpPr/>
            <p:nvPr/>
          </p:nvSpPr>
          <p:spPr>
            <a:xfrm>
              <a:off x="1609724" y="1752600"/>
              <a:ext cx="2206736" cy="112395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Estructuración, normalización y georreferenciación de datos tabulares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6" name="Rectángulo 35"/>
            <p:cNvSpPr/>
            <p:nvPr/>
          </p:nvSpPr>
          <p:spPr>
            <a:xfrm>
              <a:off x="4219575" y="1743075"/>
              <a:ext cx="2600325" cy="112395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Limpieza, validación y normalización de datos georreferenciados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42" name="Cuadro de texto 2"/>
            <p:cNvSpPr txBox="1">
              <a:spLocks noChangeArrowheads="1"/>
            </p:cNvSpPr>
            <p:nvPr/>
          </p:nvSpPr>
          <p:spPr bwMode="auto">
            <a:xfrm>
              <a:off x="-177443" y="1952625"/>
              <a:ext cx="1653818"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3.</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Tratamiento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936956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448721" y="567219"/>
            <a:ext cx="7802915" cy="4045690"/>
          </a:xfrm>
        </p:spPr>
        <p:txBody>
          <a:bodyPr>
            <a:normAutofit/>
          </a:bodyPr>
          <a:lstStyle/>
          <a:p>
            <a:pPr marL="0" indent="0">
              <a:buNone/>
            </a:pPr>
            <a:r>
              <a:rPr lang="es-MX" sz="2800" dirty="0" smtClean="0">
                <a:effectLst/>
              </a:rPr>
              <a:t>Construcción</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49</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2011680" y="1642613"/>
            <a:ext cx="9272793" cy="3623415"/>
            <a:chOff x="0" y="3020643"/>
            <a:chExt cx="6827554" cy="1265607"/>
          </a:xfrm>
        </p:grpSpPr>
        <p:sp>
          <p:nvSpPr>
            <p:cNvPr id="37" name="Rectángulo 36"/>
            <p:cNvSpPr/>
            <p:nvPr/>
          </p:nvSpPr>
          <p:spPr>
            <a:xfrm>
              <a:off x="1558449" y="3020643"/>
              <a:ext cx="1635986"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Generación de una capa geográfica de </a:t>
              </a:r>
              <a:r>
                <a:rPr lang="es-MX" sz="2000" dirty="0" smtClean="0">
                  <a:solidFill>
                    <a:schemeClr val="tx1"/>
                  </a:solidFill>
                  <a:ea typeface="Calibri" panose="020F0502020204030204" pitchFamily="34" charset="0"/>
                  <a:cs typeface="Times New Roman" panose="02020603050405020304" pitchFamily="18" charset="0"/>
                </a:rPr>
                <a:t>polígonos</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38" name="Rectángulo 37"/>
            <p:cNvSpPr/>
            <p:nvPr/>
          </p:nvSpPr>
          <p:spPr>
            <a:xfrm>
              <a:off x="3301524" y="3020643"/>
              <a:ext cx="1716280"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a typeface="Calibri" panose="020F0502020204030204" pitchFamily="34" charset="0"/>
                  <a:cs typeface="Times New Roman" panose="02020603050405020304" pitchFamily="18" charset="0"/>
                </a:rPr>
                <a:t>Asignar zonas a polígonos</a:t>
              </a:r>
              <a:endParaRPr lang="es-MX" sz="2000" dirty="0">
                <a:solidFill>
                  <a:schemeClr val="tx1"/>
                </a:solidFill>
                <a:ea typeface="Calibri" panose="020F0502020204030204" pitchFamily="34" charset="0"/>
                <a:cs typeface="Times New Roman" panose="02020603050405020304" pitchFamily="18" charset="0"/>
              </a:endParaRPr>
            </a:p>
          </p:txBody>
        </p:sp>
        <p:sp>
          <p:nvSpPr>
            <p:cNvPr id="39" name="Rectángulo 38"/>
            <p:cNvSpPr/>
            <p:nvPr/>
          </p:nvSpPr>
          <p:spPr>
            <a:xfrm>
              <a:off x="5111274" y="3020643"/>
              <a:ext cx="1716280" cy="1265607"/>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smtClean="0">
                  <a:solidFill>
                    <a:schemeClr val="tx1"/>
                  </a:solidFill>
                  <a:effectLst/>
                  <a:ea typeface="Calibri" panose="020F0502020204030204" pitchFamily="34" charset="0"/>
                  <a:cs typeface="Times New Roman" panose="02020603050405020304" pitchFamily="18" charset="0"/>
                </a:rPr>
                <a:t>Ranking de zonas menos seguras de acuerdo a la clasificación de seguridad y su densidad poblacional</a:t>
              </a:r>
              <a:endParaRPr lang="es-MX" dirty="0">
                <a:solidFill>
                  <a:schemeClr val="tx1"/>
                </a:solidFill>
                <a:effectLst/>
                <a:ea typeface="Calibri" panose="020F0502020204030204" pitchFamily="34" charset="0"/>
                <a:cs typeface="Times New Roman" panose="02020603050405020304" pitchFamily="18" charset="0"/>
              </a:endParaRPr>
            </a:p>
          </p:txBody>
        </p:sp>
        <p:sp>
          <p:nvSpPr>
            <p:cNvPr id="43" name="Cuadro de texto 2"/>
            <p:cNvSpPr txBox="1">
              <a:spLocks noChangeArrowheads="1"/>
            </p:cNvSpPr>
            <p:nvPr/>
          </p:nvSpPr>
          <p:spPr bwMode="auto">
            <a:xfrm>
              <a:off x="0" y="3381375"/>
              <a:ext cx="1447800"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4.</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Análisis de datos</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4661488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1" name="CuadroTexto 10"/>
          <p:cNvSpPr txBox="1"/>
          <p:nvPr/>
        </p:nvSpPr>
        <p:spPr>
          <a:xfrm>
            <a:off x="9970489" y="1267828"/>
            <a:ext cx="1180131" cy="369332"/>
          </a:xfrm>
          <a:prstGeom prst="rect">
            <a:avLst/>
          </a:prstGeom>
          <a:noFill/>
        </p:spPr>
        <p:txBody>
          <a:bodyPr wrap="none" rtlCol="0">
            <a:spAutoFit/>
          </a:bodyPr>
          <a:lstStyle/>
          <a:p>
            <a:r>
              <a:rPr lang="es-MX" dirty="0" smtClean="0"/>
              <a:t>INEGI [1]</a:t>
            </a:r>
            <a:endParaRPr lang="es-MX" dirty="0"/>
          </a:p>
        </p:txBody>
      </p:sp>
      <p:sp>
        <p:nvSpPr>
          <p:cNvPr id="12" name="CuadroTexto 11"/>
          <p:cNvSpPr txBox="1"/>
          <p:nvPr/>
        </p:nvSpPr>
        <p:spPr>
          <a:xfrm>
            <a:off x="2155152" y="830074"/>
            <a:ext cx="6857389" cy="523220"/>
          </a:xfrm>
          <a:prstGeom prst="rect">
            <a:avLst/>
          </a:prstGeom>
          <a:noFill/>
        </p:spPr>
        <p:txBody>
          <a:bodyPr wrap="square" rtlCol="0">
            <a:spAutoFit/>
          </a:bodyPr>
          <a:lstStyle/>
          <a:p>
            <a:r>
              <a:rPr lang="es-ES" sz="2800" dirty="0"/>
              <a:t>P</a:t>
            </a:r>
            <a:r>
              <a:rPr lang="es-ES" sz="2800" dirty="0" smtClean="0"/>
              <a:t>roblemas </a:t>
            </a:r>
            <a:r>
              <a:rPr lang="es-ES" sz="2800" dirty="0"/>
              <a:t>públicos </a:t>
            </a:r>
            <a:endParaRPr lang="es-MX" sz="2800" dirty="0"/>
          </a:p>
        </p:txBody>
      </p:sp>
      <p:sp>
        <p:nvSpPr>
          <p:cNvPr id="14" name="CuadroTexto 13"/>
          <p:cNvSpPr txBox="1"/>
          <p:nvPr/>
        </p:nvSpPr>
        <p:spPr>
          <a:xfrm>
            <a:off x="2155152" y="245376"/>
            <a:ext cx="5879507" cy="584775"/>
          </a:xfrm>
          <a:prstGeom prst="rect">
            <a:avLst/>
          </a:prstGeom>
          <a:noFill/>
        </p:spPr>
        <p:txBody>
          <a:bodyPr wrap="square" rtlCol="0">
            <a:spAutoFit/>
          </a:bodyPr>
          <a:lstStyle/>
          <a:p>
            <a:r>
              <a:rPr lang="es-MX" sz="3200" dirty="0" smtClean="0"/>
              <a:t>Planteamiento del problema</a:t>
            </a:r>
            <a:endParaRPr lang="es-MX" dirty="0"/>
          </a:p>
        </p:txBody>
      </p:sp>
      <p:sp>
        <p:nvSpPr>
          <p:cNvPr id="3" name="Marcador de pie de página 2"/>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0" name="Marcador de número de diapositiva 9"/>
          <p:cNvSpPr>
            <a:spLocks noGrp="1"/>
          </p:cNvSpPr>
          <p:nvPr>
            <p:ph type="sldNum" sz="quarter" idx="12"/>
          </p:nvPr>
        </p:nvSpPr>
        <p:spPr/>
        <p:txBody>
          <a:bodyPr/>
          <a:lstStyle/>
          <a:p>
            <a:fld id="{6D22F896-40B5-4ADD-8801-0D06FADFA095}" type="slidenum">
              <a:rPr lang="en-US" smtClean="0"/>
              <a:t>5</a:t>
            </a:fld>
            <a:endParaRPr lang="en-US" dirty="0"/>
          </a:p>
        </p:txBody>
      </p:sp>
      <p:graphicFrame>
        <p:nvGraphicFramePr>
          <p:cNvPr id="18" name="Gráfico 17"/>
          <p:cNvGraphicFramePr/>
          <p:nvPr>
            <p:extLst>
              <p:ext uri="{D42A27DB-BD31-4B8C-83A1-F6EECF244321}">
                <p14:modId xmlns:p14="http://schemas.microsoft.com/office/powerpoint/2010/main" val="3766250214"/>
              </p:ext>
            </p:extLst>
          </p:nvPr>
        </p:nvGraphicFramePr>
        <p:xfrm>
          <a:off x="2032000" y="1353294"/>
          <a:ext cx="7938489" cy="4785039"/>
        </p:xfrm>
        <a:graphic>
          <a:graphicData uri="http://schemas.openxmlformats.org/drawingml/2006/chart">
            <c:chart xmlns:c="http://schemas.openxmlformats.org/drawingml/2006/chart" xmlns:r="http://schemas.openxmlformats.org/officeDocument/2006/relationships" r:id="rId6"/>
          </a:graphicData>
        </a:graphic>
      </p:graphicFrame>
      <p:sp>
        <p:nvSpPr>
          <p:cNvPr id="20" name="CuadroTexto 19"/>
          <p:cNvSpPr txBox="1"/>
          <p:nvPr/>
        </p:nvSpPr>
        <p:spPr>
          <a:xfrm>
            <a:off x="9749663" y="5507881"/>
            <a:ext cx="320922" cy="261610"/>
          </a:xfrm>
          <a:prstGeom prst="rect">
            <a:avLst/>
          </a:prstGeom>
          <a:noFill/>
        </p:spPr>
        <p:txBody>
          <a:bodyPr wrap="none" rtlCol="0">
            <a:spAutoFit/>
          </a:bodyPr>
          <a:lstStyle/>
          <a:p>
            <a:r>
              <a:rPr lang="es-MX" sz="1100" dirty="0"/>
              <a:t>%</a:t>
            </a:r>
            <a:endParaRPr lang="es-MX" dirty="0"/>
          </a:p>
        </p:txBody>
      </p:sp>
      <p:sp>
        <p:nvSpPr>
          <p:cNvPr id="21" name="CuadroTexto 20"/>
          <p:cNvSpPr txBox="1"/>
          <p:nvPr/>
        </p:nvSpPr>
        <p:spPr>
          <a:xfrm>
            <a:off x="9304901" y="5501657"/>
            <a:ext cx="320922" cy="261610"/>
          </a:xfrm>
          <a:prstGeom prst="rect">
            <a:avLst/>
          </a:prstGeom>
          <a:noFill/>
        </p:spPr>
        <p:txBody>
          <a:bodyPr wrap="none" rtlCol="0">
            <a:spAutoFit/>
          </a:bodyPr>
          <a:lstStyle/>
          <a:p>
            <a:r>
              <a:rPr lang="es-MX" sz="1100" dirty="0"/>
              <a:t>%</a:t>
            </a:r>
            <a:endParaRPr lang="es-MX" dirty="0"/>
          </a:p>
        </p:txBody>
      </p:sp>
      <p:sp>
        <p:nvSpPr>
          <p:cNvPr id="22" name="CuadroTexto 21"/>
          <p:cNvSpPr txBox="1"/>
          <p:nvPr/>
        </p:nvSpPr>
        <p:spPr>
          <a:xfrm>
            <a:off x="8866364" y="5510989"/>
            <a:ext cx="320922" cy="261610"/>
          </a:xfrm>
          <a:prstGeom prst="rect">
            <a:avLst/>
          </a:prstGeom>
          <a:noFill/>
        </p:spPr>
        <p:txBody>
          <a:bodyPr wrap="none" rtlCol="0">
            <a:spAutoFit/>
          </a:bodyPr>
          <a:lstStyle/>
          <a:p>
            <a:r>
              <a:rPr lang="es-MX" sz="1100" dirty="0"/>
              <a:t>%</a:t>
            </a:r>
            <a:endParaRPr lang="es-MX" dirty="0"/>
          </a:p>
        </p:txBody>
      </p:sp>
      <p:sp>
        <p:nvSpPr>
          <p:cNvPr id="23" name="CuadroTexto 22"/>
          <p:cNvSpPr txBox="1"/>
          <p:nvPr/>
        </p:nvSpPr>
        <p:spPr>
          <a:xfrm>
            <a:off x="8418497" y="5501657"/>
            <a:ext cx="320922" cy="261610"/>
          </a:xfrm>
          <a:prstGeom prst="rect">
            <a:avLst/>
          </a:prstGeom>
          <a:noFill/>
        </p:spPr>
        <p:txBody>
          <a:bodyPr wrap="none" rtlCol="0">
            <a:spAutoFit/>
          </a:bodyPr>
          <a:lstStyle/>
          <a:p>
            <a:r>
              <a:rPr lang="es-MX" sz="1100" dirty="0"/>
              <a:t>%</a:t>
            </a:r>
            <a:endParaRPr lang="es-MX" dirty="0"/>
          </a:p>
        </p:txBody>
      </p:sp>
      <p:sp>
        <p:nvSpPr>
          <p:cNvPr id="24" name="CuadroTexto 23"/>
          <p:cNvSpPr txBox="1"/>
          <p:nvPr/>
        </p:nvSpPr>
        <p:spPr>
          <a:xfrm>
            <a:off x="7979959" y="5501657"/>
            <a:ext cx="320922" cy="261610"/>
          </a:xfrm>
          <a:prstGeom prst="rect">
            <a:avLst/>
          </a:prstGeom>
          <a:noFill/>
        </p:spPr>
        <p:txBody>
          <a:bodyPr wrap="none" rtlCol="0">
            <a:spAutoFit/>
          </a:bodyPr>
          <a:lstStyle/>
          <a:p>
            <a:r>
              <a:rPr lang="es-MX" sz="1100" dirty="0"/>
              <a:t>%</a:t>
            </a:r>
            <a:endParaRPr lang="es-MX" dirty="0"/>
          </a:p>
        </p:txBody>
      </p:sp>
      <p:sp>
        <p:nvSpPr>
          <p:cNvPr id="25" name="CuadroTexto 24"/>
          <p:cNvSpPr txBox="1"/>
          <p:nvPr/>
        </p:nvSpPr>
        <p:spPr>
          <a:xfrm>
            <a:off x="7532086" y="5501660"/>
            <a:ext cx="320922" cy="261610"/>
          </a:xfrm>
          <a:prstGeom prst="rect">
            <a:avLst/>
          </a:prstGeom>
          <a:noFill/>
        </p:spPr>
        <p:txBody>
          <a:bodyPr wrap="none" rtlCol="0">
            <a:spAutoFit/>
          </a:bodyPr>
          <a:lstStyle/>
          <a:p>
            <a:r>
              <a:rPr lang="es-MX" sz="1100" dirty="0"/>
              <a:t>%</a:t>
            </a:r>
            <a:endParaRPr lang="es-MX" dirty="0"/>
          </a:p>
        </p:txBody>
      </p:sp>
      <p:sp>
        <p:nvSpPr>
          <p:cNvPr id="26" name="CuadroTexto 25"/>
          <p:cNvSpPr txBox="1"/>
          <p:nvPr/>
        </p:nvSpPr>
        <p:spPr>
          <a:xfrm>
            <a:off x="7102875" y="5501659"/>
            <a:ext cx="320922" cy="261610"/>
          </a:xfrm>
          <a:prstGeom prst="rect">
            <a:avLst/>
          </a:prstGeom>
          <a:noFill/>
        </p:spPr>
        <p:txBody>
          <a:bodyPr wrap="none" rtlCol="0">
            <a:spAutoFit/>
          </a:bodyPr>
          <a:lstStyle/>
          <a:p>
            <a:r>
              <a:rPr lang="es-MX" sz="1100" dirty="0"/>
              <a:t>%</a:t>
            </a:r>
            <a:endParaRPr lang="es-MX" dirty="0"/>
          </a:p>
        </p:txBody>
      </p:sp>
      <p:sp>
        <p:nvSpPr>
          <p:cNvPr id="27" name="CuadroTexto 26"/>
          <p:cNvSpPr txBox="1"/>
          <p:nvPr/>
        </p:nvSpPr>
        <p:spPr>
          <a:xfrm>
            <a:off x="6664336" y="5501657"/>
            <a:ext cx="320922" cy="261610"/>
          </a:xfrm>
          <a:prstGeom prst="rect">
            <a:avLst/>
          </a:prstGeom>
          <a:noFill/>
        </p:spPr>
        <p:txBody>
          <a:bodyPr wrap="none" rtlCol="0">
            <a:spAutoFit/>
          </a:bodyPr>
          <a:lstStyle/>
          <a:p>
            <a:r>
              <a:rPr lang="es-MX" sz="1100" dirty="0"/>
              <a:t>%</a:t>
            </a:r>
            <a:endParaRPr lang="es-MX" dirty="0"/>
          </a:p>
        </p:txBody>
      </p:sp>
      <p:sp>
        <p:nvSpPr>
          <p:cNvPr id="28" name="CuadroTexto 27"/>
          <p:cNvSpPr txBox="1"/>
          <p:nvPr/>
        </p:nvSpPr>
        <p:spPr>
          <a:xfrm>
            <a:off x="6225800" y="5510989"/>
            <a:ext cx="320922" cy="261610"/>
          </a:xfrm>
          <a:prstGeom prst="rect">
            <a:avLst/>
          </a:prstGeom>
          <a:noFill/>
        </p:spPr>
        <p:txBody>
          <a:bodyPr wrap="none" rtlCol="0">
            <a:spAutoFit/>
          </a:bodyPr>
          <a:lstStyle/>
          <a:p>
            <a:r>
              <a:rPr lang="es-MX" sz="1100" dirty="0"/>
              <a:t>%</a:t>
            </a:r>
            <a:endParaRPr lang="es-MX" dirty="0"/>
          </a:p>
        </p:txBody>
      </p:sp>
      <p:sp>
        <p:nvSpPr>
          <p:cNvPr id="29" name="CuadroTexto 28"/>
          <p:cNvSpPr txBox="1"/>
          <p:nvPr/>
        </p:nvSpPr>
        <p:spPr>
          <a:xfrm>
            <a:off x="5740612" y="5501657"/>
            <a:ext cx="320922" cy="261610"/>
          </a:xfrm>
          <a:prstGeom prst="rect">
            <a:avLst/>
          </a:prstGeom>
          <a:noFill/>
        </p:spPr>
        <p:txBody>
          <a:bodyPr wrap="none" rtlCol="0">
            <a:spAutoFit/>
          </a:bodyPr>
          <a:lstStyle/>
          <a:p>
            <a:r>
              <a:rPr lang="es-MX" sz="1100" dirty="0"/>
              <a:t>%</a:t>
            </a:r>
            <a:endParaRPr lang="es-MX" dirty="0"/>
          </a:p>
        </p:txBody>
      </p:sp>
    </p:spTree>
    <p:extLst>
      <p:ext uri="{BB962C8B-B14F-4D97-AF65-F5344CB8AC3E}">
        <p14:creationId xmlns:p14="http://schemas.microsoft.com/office/powerpoint/2010/main" val="20108624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75125" y="583475"/>
            <a:ext cx="7802915" cy="4045690"/>
          </a:xfrm>
        </p:spPr>
        <p:txBody>
          <a:bodyPr>
            <a:normAutofit/>
          </a:bodyPr>
          <a:lstStyle/>
          <a:p>
            <a:pPr marL="0" indent="0">
              <a:buNone/>
            </a:pPr>
            <a:r>
              <a:rPr lang="es-MX" sz="2800" dirty="0" smtClean="0">
                <a:effectLst/>
              </a:rPr>
              <a:t>Cierre</a:t>
            </a:r>
            <a:endParaRPr lang="es-MX" sz="2800" dirty="0">
              <a:effectLst/>
            </a:endParaRPr>
          </a:p>
          <a:p>
            <a:pPr marL="0" lvl="0" indent="0">
              <a:buNone/>
            </a:pPr>
            <a:endParaRPr lang="es-MX" dirty="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50</a:t>
            </a:fld>
            <a:endParaRPr lang="en-US" dirty="0"/>
          </a:p>
        </p:txBody>
      </p:sp>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 xmlns:a16="http://schemas.microsoft.com/office/drawing/2014/main"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 xmlns:a16="http://schemas.microsoft.com/office/drawing/2014/main"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grpSp>
        <p:nvGrpSpPr>
          <p:cNvPr id="30" name="Grupo 29"/>
          <p:cNvGrpSpPr/>
          <p:nvPr/>
        </p:nvGrpSpPr>
        <p:grpSpPr>
          <a:xfrm>
            <a:off x="1897122" y="1874304"/>
            <a:ext cx="9528605" cy="2879997"/>
            <a:chOff x="28575" y="4600575"/>
            <a:chExt cx="6743700" cy="952500"/>
          </a:xfrm>
        </p:grpSpPr>
        <p:sp>
          <p:nvSpPr>
            <p:cNvPr id="44" name="Cuadro de texto 2"/>
            <p:cNvSpPr txBox="1">
              <a:spLocks noChangeArrowheads="1"/>
            </p:cNvSpPr>
            <p:nvPr/>
          </p:nvSpPr>
          <p:spPr bwMode="auto">
            <a:xfrm>
              <a:off x="28575" y="4657725"/>
              <a:ext cx="1447800" cy="609600"/>
            </a:xfrm>
            <a:prstGeom prst="rect">
              <a:avLst/>
            </a:prstGeom>
            <a:noFill/>
            <a:ln w="9525">
              <a:noFill/>
              <a:miter lim="800000"/>
              <a:headEnd/>
              <a:tailEnd/>
            </a:ln>
          </p:spPr>
          <p:txBody>
            <a:bodyPr rot="0" vert="horz" wrap="square" lIns="91440" tIns="45720" rIns="91440" bIns="45720" anchor="t" anchorCtr="0">
              <a:noAutofit/>
            </a:bodyPr>
            <a:lstStyle/>
            <a:p>
              <a:pPr marL="457200" algn="ctr">
                <a:lnSpc>
                  <a:spcPct val="107000"/>
                </a:lnSpc>
                <a:spcAft>
                  <a:spcPts val="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5.</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ctr">
                <a:lnSpc>
                  <a:spcPct val="107000"/>
                </a:lnSpc>
                <a:spcAft>
                  <a:spcPts val="800"/>
                </a:spcAft>
              </a:pPr>
              <a:r>
                <a:rPr lang="es-MX" sz="2000" b="1" dirty="0">
                  <a:effectLst/>
                  <a:latin typeface="Calibri" panose="020F0502020204030204" pitchFamily="34" charset="0"/>
                  <a:ea typeface="Calibri" panose="020F0502020204030204" pitchFamily="34" charset="0"/>
                  <a:cs typeface="Times New Roman" panose="02020603050405020304" pitchFamily="18" charset="0"/>
                </a:rPr>
                <a:t>Integración de reporte</a:t>
              </a:r>
              <a:endParaRPr lang="es-MX"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100" dirty="0">
                  <a:solidFill>
                    <a:srgbClr val="92D050"/>
                  </a:solidFill>
                  <a:effectLst/>
                  <a:latin typeface="Calibri" panose="020F0502020204030204" pitchFamily="34" charset="0"/>
                  <a:ea typeface="Calibri" panose="020F0502020204030204" pitchFamily="34" charset="0"/>
                  <a:cs typeface="Times New Roman" panose="02020603050405020304" pitchFamily="18" charset="0"/>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Rectángulo 44"/>
            <p:cNvSpPr/>
            <p:nvPr/>
          </p:nvSpPr>
          <p:spPr>
            <a:xfrm>
              <a:off x="1609725" y="4600575"/>
              <a:ext cx="5162550" cy="952500"/>
            </a:xfrm>
            <a:prstGeom prst="rect">
              <a:avLst/>
            </a:prstGeom>
            <a:noFill/>
            <a:ln w="19050">
              <a:solidFill>
                <a:srgbClr val="BBF42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s-MX" sz="2000" dirty="0">
                  <a:solidFill>
                    <a:schemeClr val="tx1"/>
                  </a:solidFill>
                  <a:effectLst/>
                  <a:ea typeface="Calibri" panose="020F0502020204030204" pitchFamily="34" charset="0"/>
                  <a:cs typeface="Times New Roman" panose="02020603050405020304" pitchFamily="18" charset="0"/>
                </a:rPr>
                <a:t>Obtención de estadísticas, listado de municipios y carreteras </a:t>
              </a:r>
              <a:r>
                <a:rPr lang="es-MX" sz="2000" dirty="0" smtClean="0">
                  <a:solidFill>
                    <a:schemeClr val="tx1"/>
                  </a:solidFill>
                  <a:effectLst/>
                  <a:ea typeface="Calibri" panose="020F0502020204030204" pitchFamily="34" charset="0"/>
                  <a:cs typeface="Times New Roman" panose="02020603050405020304" pitchFamily="18" charset="0"/>
                </a:rPr>
                <a:t>por </a:t>
              </a:r>
              <a:r>
                <a:rPr lang="es-MX" sz="2000" dirty="0" smtClean="0">
                  <a:solidFill>
                    <a:schemeClr val="tx1"/>
                  </a:solidFill>
                </a:rPr>
                <a:t>actos </a:t>
              </a:r>
              <a:r>
                <a:rPr lang="es-MX" sz="2000" dirty="0">
                  <a:solidFill>
                    <a:schemeClr val="tx1"/>
                  </a:solidFill>
                </a:rPr>
                <a:t>en contra de la seguridad </a:t>
              </a:r>
              <a:endParaRPr lang="es-MX" dirty="0">
                <a:solidFill>
                  <a:schemeClr val="tx1"/>
                </a:solidFill>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7618864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[2]</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51</a:t>
            </a:fld>
            <a:endParaRPr lang="en-US" dirty="0"/>
          </a:p>
        </p:txBody>
      </p:sp>
      <p:sp>
        <p:nvSpPr>
          <p:cNvPr id="3" name="CuadroTexto 2"/>
          <p:cNvSpPr txBox="1"/>
          <p:nvPr/>
        </p:nvSpPr>
        <p:spPr>
          <a:xfrm>
            <a:off x="2615013" y="1589518"/>
            <a:ext cx="7998864" cy="2554545"/>
          </a:xfrm>
          <a:prstGeom prst="rect">
            <a:avLst/>
          </a:prstGeom>
          <a:noFill/>
        </p:spPr>
        <p:txBody>
          <a:bodyPr wrap="square" rtlCol="0">
            <a:spAutoFit/>
          </a:bodyPr>
          <a:lstStyle/>
          <a:p>
            <a:r>
              <a:rPr lang="es-MX" sz="2400" dirty="0"/>
              <a:t>Objetivo</a:t>
            </a:r>
          </a:p>
          <a:p>
            <a:r>
              <a:rPr lang="es-MX" b="1" dirty="0"/>
              <a:t> </a:t>
            </a:r>
            <a:endParaRPr lang="es-MX" dirty="0"/>
          </a:p>
          <a:p>
            <a:pPr algn="just"/>
            <a:r>
              <a:rPr lang="es-MX" dirty="0" smtClean="0"/>
              <a:t>	</a:t>
            </a:r>
            <a:r>
              <a:rPr lang="es-MX" sz="2000" dirty="0" smtClean="0"/>
              <a:t>Cuantificar </a:t>
            </a:r>
            <a:r>
              <a:rPr lang="es-MX" sz="2000" dirty="0"/>
              <a:t>el índice </a:t>
            </a:r>
            <a:r>
              <a:rPr lang="es-MX" sz="2000" dirty="0" smtClean="0"/>
              <a:t>de actos en contra de la seguridad </a:t>
            </a:r>
            <a:r>
              <a:rPr lang="es-MX" sz="2000" dirty="0"/>
              <a:t>por municipio, registrados del 2017 a 2019 y de esta manera relacionarlas </a:t>
            </a:r>
            <a:r>
              <a:rPr lang="es-MX" sz="2000" dirty="0" smtClean="0"/>
              <a:t>con zonas (polígonos), </a:t>
            </a:r>
            <a:r>
              <a:rPr lang="es-MX" sz="2000" dirty="0"/>
              <a:t>para identificar el nivel de </a:t>
            </a:r>
            <a:r>
              <a:rPr lang="es-MX" sz="2000" dirty="0" smtClean="0"/>
              <a:t>seguridad con el que se cuenta, </a:t>
            </a:r>
            <a:r>
              <a:rPr lang="es-MX" sz="2000" dirty="0"/>
              <a:t>de manera que sirva de insumo para el diseño y propuesta de la aplicación móvil para la Seguridad Vial Turística del estado de Zacatecas.</a:t>
            </a:r>
          </a:p>
          <a:p>
            <a:endParaRPr lang="es-MX" dirty="0"/>
          </a:p>
        </p:txBody>
      </p:sp>
    </p:spTree>
    <p:extLst>
      <p:ext uri="{BB962C8B-B14F-4D97-AF65-F5344CB8AC3E}">
        <p14:creationId xmlns:p14="http://schemas.microsoft.com/office/powerpoint/2010/main" val="5508116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503312" y="358713"/>
            <a:ext cx="5418034" cy="584775"/>
          </a:xfrm>
          <a:prstGeom prst="rect">
            <a:avLst/>
          </a:prstGeom>
          <a:noFill/>
        </p:spPr>
        <p:txBody>
          <a:bodyPr wrap="square" rtlCol="0">
            <a:spAutoFit/>
          </a:bodyPr>
          <a:lstStyle/>
          <a:p>
            <a:r>
              <a:rPr lang="es-MX" sz="3200" dirty="0" smtClean="0"/>
              <a:t>Avances [3]</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52</a:t>
            </a:fld>
            <a:endParaRPr lang="en-US" dirty="0"/>
          </a:p>
        </p:txBody>
      </p:sp>
      <p:sp>
        <p:nvSpPr>
          <p:cNvPr id="3" name="CuadroTexto 2"/>
          <p:cNvSpPr txBox="1"/>
          <p:nvPr/>
        </p:nvSpPr>
        <p:spPr>
          <a:xfrm>
            <a:off x="2503312" y="1344512"/>
            <a:ext cx="7998864" cy="3323987"/>
          </a:xfrm>
          <a:prstGeom prst="rect">
            <a:avLst/>
          </a:prstGeom>
          <a:noFill/>
        </p:spPr>
        <p:txBody>
          <a:bodyPr wrap="square" rtlCol="0">
            <a:spAutoFit/>
          </a:bodyPr>
          <a:lstStyle/>
          <a:p>
            <a:r>
              <a:rPr lang="es-MX" sz="2400" dirty="0"/>
              <a:t>Conjuntos de datos utilizados</a:t>
            </a:r>
          </a:p>
          <a:p>
            <a:r>
              <a:rPr lang="es-MX" sz="2800" b="1" dirty="0"/>
              <a:t> </a:t>
            </a:r>
            <a:endParaRPr lang="es-MX" sz="2800" dirty="0"/>
          </a:p>
          <a:p>
            <a:pPr algn="just"/>
            <a:r>
              <a:rPr lang="es-MX" dirty="0" smtClean="0"/>
              <a:t>	</a:t>
            </a:r>
            <a:r>
              <a:rPr lang="es-MX" sz="2000" dirty="0" smtClean="0"/>
              <a:t>El </a:t>
            </a:r>
            <a:r>
              <a:rPr lang="es-MX" sz="2000" dirty="0"/>
              <a:t>insumo principal para este trabajo </a:t>
            </a:r>
            <a:r>
              <a:rPr lang="es-MX" sz="2000" dirty="0" smtClean="0"/>
              <a:t>serían </a:t>
            </a:r>
            <a:r>
              <a:rPr lang="es-MX" sz="2000" dirty="0"/>
              <a:t>los datos estadísticos de robos y asaltos en rutas viales (calles, carreteras, etc.).</a:t>
            </a:r>
          </a:p>
          <a:p>
            <a:pPr algn="just"/>
            <a:r>
              <a:rPr lang="es-MX" sz="2000" dirty="0"/>
              <a:t>Con respecto a los datos geográficos, las capas básicas contienen la ubicación geográfica y datos estadísticos de cada uno de los municipios. La primera capa geográfica contiene </a:t>
            </a:r>
            <a:r>
              <a:rPr lang="es-MX" sz="2000" dirty="0" smtClean="0"/>
              <a:t>una división por zonas.</a:t>
            </a:r>
            <a:endParaRPr lang="es-MX" sz="2000" dirty="0"/>
          </a:p>
          <a:p>
            <a:pPr algn="just"/>
            <a:r>
              <a:rPr lang="es-MX" sz="2000" dirty="0" smtClean="0"/>
              <a:t>La segunda </a:t>
            </a:r>
            <a:r>
              <a:rPr lang="es-MX" sz="2000" dirty="0"/>
              <a:t>capa se tomó considerando </a:t>
            </a:r>
            <a:r>
              <a:rPr lang="es-MX" sz="2000" dirty="0" smtClean="0"/>
              <a:t>las zonas (polígonos) diseñadas para determinar si una calle o carretera es peligrosa.</a:t>
            </a:r>
            <a:endParaRPr lang="es-MX" sz="2000" dirty="0"/>
          </a:p>
          <a:p>
            <a:endParaRPr lang="es-MX" dirty="0"/>
          </a:p>
        </p:txBody>
      </p:sp>
    </p:spTree>
    <p:extLst>
      <p:ext uri="{BB962C8B-B14F-4D97-AF65-F5344CB8AC3E}">
        <p14:creationId xmlns:p14="http://schemas.microsoft.com/office/powerpoint/2010/main" val="20784045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53</a:t>
            </a:fld>
            <a:endParaRPr lang="en-US" dirty="0"/>
          </a:p>
        </p:txBody>
      </p:sp>
      <p:pic>
        <p:nvPicPr>
          <p:cNvPr id="10" name="Imagen 9"/>
          <p:cNvPicPr>
            <a:picLocks noChangeAspect="1"/>
          </p:cNvPicPr>
          <p:nvPr/>
        </p:nvPicPr>
        <p:blipFill>
          <a:blip r:embed="rId6"/>
          <a:stretch>
            <a:fillRect/>
          </a:stretch>
        </p:blipFill>
        <p:spPr>
          <a:xfrm>
            <a:off x="2270760" y="609793"/>
            <a:ext cx="8433688" cy="5007235"/>
          </a:xfrm>
          <a:prstGeom prst="rect">
            <a:avLst/>
          </a:prstGeom>
        </p:spPr>
      </p:pic>
    </p:spTree>
    <p:extLst>
      <p:ext uri="{BB962C8B-B14F-4D97-AF65-F5344CB8AC3E}">
        <p14:creationId xmlns:p14="http://schemas.microsoft.com/office/powerpoint/2010/main" val="24394744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54</a:t>
            </a:fld>
            <a:endParaRPr lang="en-US" dirty="0"/>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6880" y="219314"/>
            <a:ext cx="3045667" cy="6091334"/>
          </a:xfrm>
          <a:prstGeom prst="rect">
            <a:avLst/>
          </a:prstGeom>
        </p:spPr>
      </p:pic>
      <p:pic>
        <p:nvPicPr>
          <p:cNvPr id="15" name="Imagen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1314" y="219314"/>
            <a:ext cx="3045667" cy="6091334"/>
          </a:xfrm>
          <a:prstGeom prst="rect">
            <a:avLst/>
          </a:prstGeom>
        </p:spPr>
      </p:pic>
    </p:spTree>
    <p:extLst>
      <p:ext uri="{BB962C8B-B14F-4D97-AF65-F5344CB8AC3E}">
        <p14:creationId xmlns:p14="http://schemas.microsoft.com/office/powerpoint/2010/main" val="24988992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55</a:t>
            </a:fld>
            <a:endParaRPr lang="en-US" dirty="0"/>
          </a:p>
        </p:txBody>
      </p:sp>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4730" y="198724"/>
            <a:ext cx="3037114" cy="6074227"/>
          </a:xfrm>
          <a:prstGeom prst="rect">
            <a:avLst/>
          </a:prstGeom>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2419" y="200346"/>
            <a:ext cx="3037114" cy="6074227"/>
          </a:xfrm>
          <a:prstGeom prst="rect">
            <a:avLst/>
          </a:prstGeom>
        </p:spPr>
      </p:pic>
    </p:spTree>
    <p:extLst>
      <p:ext uri="{BB962C8B-B14F-4D97-AF65-F5344CB8AC3E}">
        <p14:creationId xmlns:p14="http://schemas.microsoft.com/office/powerpoint/2010/main" val="34250140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56</a:t>
            </a:fld>
            <a:endParaRPr lang="en-US" dirty="0"/>
          </a:p>
        </p:txBody>
      </p:sp>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248" y="198724"/>
            <a:ext cx="3037114" cy="6074227"/>
          </a:xfrm>
          <a:prstGeom prst="rect">
            <a:avLst/>
          </a:prstGeom>
        </p:spPr>
      </p:pic>
      <p:sp>
        <p:nvSpPr>
          <p:cNvPr id="3" name="CuadroTexto 2"/>
          <p:cNvSpPr txBox="1"/>
          <p:nvPr/>
        </p:nvSpPr>
        <p:spPr>
          <a:xfrm>
            <a:off x="2170406" y="3051171"/>
            <a:ext cx="4099765" cy="461665"/>
          </a:xfrm>
          <a:prstGeom prst="rect">
            <a:avLst/>
          </a:prstGeom>
          <a:noFill/>
        </p:spPr>
        <p:txBody>
          <a:bodyPr wrap="square" rtlCol="0">
            <a:spAutoFit/>
          </a:bodyPr>
          <a:lstStyle/>
          <a:p>
            <a:r>
              <a:rPr lang="es-MX" sz="2400" dirty="0" smtClean="0"/>
              <a:t>Ruta con menor seguridad</a:t>
            </a:r>
            <a:endParaRPr lang="es-MX" sz="2400" dirty="0"/>
          </a:p>
        </p:txBody>
      </p:sp>
    </p:spTree>
    <p:extLst>
      <p:ext uri="{BB962C8B-B14F-4D97-AF65-F5344CB8AC3E}">
        <p14:creationId xmlns:p14="http://schemas.microsoft.com/office/powerpoint/2010/main" val="40464258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57</a:t>
            </a:fld>
            <a:endParaRPr lang="en-US" dirty="0"/>
          </a:p>
        </p:txBody>
      </p:sp>
      <p:sp>
        <p:nvSpPr>
          <p:cNvPr id="3" name="CuadroTexto 2"/>
          <p:cNvSpPr txBox="1"/>
          <p:nvPr/>
        </p:nvSpPr>
        <p:spPr>
          <a:xfrm>
            <a:off x="2170406" y="3051171"/>
            <a:ext cx="4099765" cy="461665"/>
          </a:xfrm>
          <a:prstGeom prst="rect">
            <a:avLst/>
          </a:prstGeom>
          <a:noFill/>
        </p:spPr>
        <p:txBody>
          <a:bodyPr wrap="square" rtlCol="0">
            <a:spAutoFit/>
          </a:bodyPr>
          <a:lstStyle/>
          <a:p>
            <a:r>
              <a:rPr lang="es-MX" sz="2400" dirty="0" smtClean="0"/>
              <a:t>Ruta con mayor seguridad</a:t>
            </a:r>
            <a:endParaRPr lang="es-MX" sz="2400" dirty="0"/>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848" y="187625"/>
            <a:ext cx="3037114" cy="6074227"/>
          </a:xfrm>
          <a:prstGeom prst="rect">
            <a:avLst/>
          </a:prstGeom>
        </p:spPr>
      </p:pic>
    </p:spTree>
    <p:extLst>
      <p:ext uri="{BB962C8B-B14F-4D97-AF65-F5344CB8AC3E}">
        <p14:creationId xmlns:p14="http://schemas.microsoft.com/office/powerpoint/2010/main" val="21917418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58</a:t>
            </a:fld>
            <a:endParaRPr lang="en-US" dirty="0"/>
          </a:p>
        </p:txBody>
      </p:sp>
      <p:grpSp>
        <p:nvGrpSpPr>
          <p:cNvPr id="13" name="Grupo 12"/>
          <p:cNvGrpSpPr/>
          <p:nvPr/>
        </p:nvGrpSpPr>
        <p:grpSpPr>
          <a:xfrm>
            <a:off x="6303610" y="-130633"/>
            <a:ext cx="3045666" cy="6445903"/>
            <a:chOff x="4381501" y="-130633"/>
            <a:chExt cx="3045666" cy="6445903"/>
          </a:xfrm>
        </p:grpSpPr>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1501" y="223938"/>
              <a:ext cx="3045666" cy="6091332"/>
            </a:xfrm>
            <a:prstGeom prst="rect">
              <a:avLst/>
            </a:prstGeom>
          </p:spPr>
        </p:pic>
        <p:pic>
          <p:nvPicPr>
            <p:cNvPr id="12" name="Imagen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8825" y="-130633"/>
              <a:ext cx="2859054" cy="6071448"/>
            </a:xfrm>
            <a:prstGeom prst="rect">
              <a:avLst/>
            </a:prstGeom>
          </p:spPr>
        </p:pic>
      </p:grpSp>
      <p:sp>
        <p:nvSpPr>
          <p:cNvPr id="16" name="CuadroTexto 15"/>
          <p:cNvSpPr txBox="1"/>
          <p:nvPr/>
        </p:nvSpPr>
        <p:spPr>
          <a:xfrm>
            <a:off x="2170406" y="2621963"/>
            <a:ext cx="4099765" cy="461665"/>
          </a:xfrm>
          <a:prstGeom prst="rect">
            <a:avLst/>
          </a:prstGeom>
          <a:noFill/>
        </p:spPr>
        <p:txBody>
          <a:bodyPr wrap="square" rtlCol="0">
            <a:spAutoFit/>
          </a:bodyPr>
          <a:lstStyle/>
          <a:p>
            <a:r>
              <a:rPr lang="es-MX" sz="2400" dirty="0" smtClean="0"/>
              <a:t>Ruta con mayor seguridad</a:t>
            </a:r>
            <a:endParaRPr lang="es-MX" sz="2400" dirty="0"/>
          </a:p>
        </p:txBody>
      </p:sp>
      <p:sp>
        <p:nvSpPr>
          <p:cNvPr id="17" name="CuadroTexto 16"/>
          <p:cNvSpPr txBox="1"/>
          <p:nvPr/>
        </p:nvSpPr>
        <p:spPr>
          <a:xfrm>
            <a:off x="2173512" y="3362199"/>
            <a:ext cx="4099765" cy="461665"/>
          </a:xfrm>
          <a:prstGeom prst="rect">
            <a:avLst/>
          </a:prstGeom>
          <a:noFill/>
        </p:spPr>
        <p:txBody>
          <a:bodyPr wrap="square" rtlCol="0">
            <a:spAutoFit/>
          </a:bodyPr>
          <a:lstStyle/>
          <a:p>
            <a:r>
              <a:rPr lang="es-MX" sz="2400" dirty="0" smtClean="0"/>
              <a:t>Ruta con menor seguridad</a:t>
            </a:r>
            <a:endParaRPr lang="es-MX" sz="2400" dirty="0"/>
          </a:p>
        </p:txBody>
      </p:sp>
    </p:spTree>
    <p:extLst>
      <p:ext uri="{BB962C8B-B14F-4D97-AF65-F5344CB8AC3E}">
        <p14:creationId xmlns:p14="http://schemas.microsoft.com/office/powerpoint/2010/main" val="635584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59</a:t>
            </a:fld>
            <a:endParaRPr lang="en-US" dirty="0"/>
          </a:p>
        </p:txBody>
      </p:sp>
      <p:sp>
        <p:nvSpPr>
          <p:cNvPr id="3" name="Rectangle 2"/>
          <p:cNvSpPr>
            <a:spLocks noChangeArrowheads="1"/>
          </p:cNvSpPr>
          <p:nvPr/>
        </p:nvSpPr>
        <p:spPr bwMode="auto">
          <a:xfrm>
            <a:off x="3512198" y="1033753"/>
            <a:ext cx="156169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graphicFrame>
        <p:nvGraphicFramePr>
          <p:cNvPr id="11" name="Objeto 10"/>
          <p:cNvGraphicFramePr>
            <a:graphicFrameLocks noChangeAspect="1"/>
          </p:cNvGraphicFramePr>
          <p:nvPr>
            <p:extLst>
              <p:ext uri="{D42A27DB-BD31-4B8C-83A1-F6EECF244321}">
                <p14:modId xmlns:p14="http://schemas.microsoft.com/office/powerpoint/2010/main" val="1273396784"/>
              </p:ext>
            </p:extLst>
          </p:nvPr>
        </p:nvGraphicFramePr>
        <p:xfrm>
          <a:off x="3826523" y="1325905"/>
          <a:ext cx="5365102" cy="2230072"/>
        </p:xfrm>
        <a:graphic>
          <a:graphicData uri="http://schemas.openxmlformats.org/presentationml/2006/ole">
            <mc:AlternateContent xmlns:mc="http://schemas.openxmlformats.org/markup-compatibility/2006">
              <mc:Choice xmlns:v="urn:schemas-microsoft-com:vml" Requires="v">
                <p:oleObj spid="_x0000_s1047" r:id="rId6" imgW="3161193" imgH="1317674" progId="Visio.Drawing.11">
                  <p:embed/>
                </p:oleObj>
              </mc:Choice>
              <mc:Fallback>
                <p:oleObj r:id="rId6" imgW="3161193" imgH="1317674" progId="Visio.Drawing.11">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6523" y="1325905"/>
                        <a:ext cx="5365102" cy="2230072"/>
                      </a:xfrm>
                      <a:prstGeom prst="rect">
                        <a:avLst/>
                      </a:prstGeom>
                      <a:noFill/>
                    </p:spPr>
                  </p:pic>
                </p:oleObj>
              </mc:Fallback>
            </mc:AlternateContent>
          </a:graphicData>
        </a:graphic>
      </p:graphicFrame>
    </p:spTree>
    <p:extLst>
      <p:ext uri="{BB962C8B-B14F-4D97-AF65-F5344CB8AC3E}">
        <p14:creationId xmlns:p14="http://schemas.microsoft.com/office/powerpoint/2010/main" val="16185797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pic>
        <p:nvPicPr>
          <p:cNvPr id="11" name="Imagen 10" descr="F:\Concurso2019\1.jpg"/>
          <p:cNvPicPr/>
          <p:nvPr/>
        </p:nvPicPr>
        <p:blipFill rotWithShape="1">
          <a:blip r:embed="rId6" cstate="print">
            <a:extLst>
              <a:ext uri="{28A0092B-C50C-407E-A947-70E740481C1C}">
                <a14:useLocalDpi xmlns:a14="http://schemas.microsoft.com/office/drawing/2010/main" val="0"/>
              </a:ext>
            </a:extLst>
          </a:blip>
          <a:srcRect l="15784" t="25099" r="17233" b="40357"/>
          <a:stretch/>
        </p:blipFill>
        <p:spPr bwMode="auto">
          <a:xfrm>
            <a:off x="3600706" y="1285083"/>
            <a:ext cx="5859488" cy="4247259"/>
          </a:xfrm>
          <a:prstGeom prst="rect">
            <a:avLst/>
          </a:prstGeom>
          <a:noFill/>
          <a:ln>
            <a:noFill/>
          </a:ln>
          <a:extLst>
            <a:ext uri="{53640926-AAD7-44D8-BBD7-CCE9431645EC}">
              <a14:shadowObscured xmlns:a14="http://schemas.microsoft.com/office/drawing/2010/main"/>
            </a:ext>
          </a:extLst>
        </p:spPr>
      </p:pic>
      <p:sp>
        <p:nvSpPr>
          <p:cNvPr id="13" name="CuadroTexto 12"/>
          <p:cNvSpPr txBox="1"/>
          <p:nvPr/>
        </p:nvSpPr>
        <p:spPr>
          <a:xfrm>
            <a:off x="2358034" y="371714"/>
            <a:ext cx="4436317" cy="584775"/>
          </a:xfrm>
          <a:prstGeom prst="rect">
            <a:avLst/>
          </a:prstGeom>
          <a:noFill/>
        </p:spPr>
        <p:txBody>
          <a:bodyPr wrap="square" rtlCol="0">
            <a:spAutoFit/>
          </a:bodyPr>
          <a:lstStyle/>
          <a:p>
            <a:r>
              <a:rPr lang="es-MX" sz="3200" dirty="0" smtClean="0"/>
              <a:t>Objetivos</a:t>
            </a:r>
            <a:endParaRPr lang="es-MX"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6</a:t>
            </a:fld>
            <a:endParaRPr lang="en-US" dirty="0"/>
          </a:p>
        </p:txBody>
      </p:sp>
      <p:sp>
        <p:nvSpPr>
          <p:cNvPr id="5" name="Rectángulo 4"/>
          <p:cNvSpPr/>
          <p:nvPr/>
        </p:nvSpPr>
        <p:spPr>
          <a:xfrm>
            <a:off x="3828516" y="1529697"/>
            <a:ext cx="999858" cy="2512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5399353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a:t>
            </a:r>
            <a:r>
              <a:rPr lang="es-MX" sz="6400" b="1" dirty="0" smtClean="0">
                <a:solidFill>
                  <a:schemeClr val="tx2">
                    <a:lumMod val="75000"/>
                  </a:schemeClr>
                </a:solidFill>
                <a:effectLst/>
              </a:rPr>
              <a:t>investigación</a:t>
            </a:r>
            <a:r>
              <a:rPr lang="es-MX" sz="6400" b="1" dirty="0" smtClean="0">
                <a:effectLst/>
              </a:rPr>
              <a:t> </a:t>
            </a:r>
            <a:r>
              <a:rPr lang="es-MX" sz="6400" b="1" dirty="0" smtClean="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Avances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Bibliografía</a:t>
            </a: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60</a:t>
            </a:fld>
            <a:endParaRPr lang="en-US" dirty="0"/>
          </a:p>
        </p:txBody>
      </p:sp>
    </p:spTree>
    <p:extLst>
      <p:ext uri="{BB962C8B-B14F-4D97-AF65-F5344CB8AC3E}">
        <p14:creationId xmlns:p14="http://schemas.microsoft.com/office/powerpoint/2010/main" val="24182227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65840" y="134077"/>
            <a:ext cx="4436317" cy="584775"/>
          </a:xfrm>
          <a:prstGeom prst="rect">
            <a:avLst/>
          </a:prstGeom>
          <a:noFill/>
        </p:spPr>
        <p:txBody>
          <a:bodyPr wrap="square" rtlCol="0">
            <a:spAutoFit/>
          </a:bodyPr>
          <a:lstStyle/>
          <a:p>
            <a:r>
              <a:rPr lang="es-MX" sz="3200" dirty="0" smtClean="0"/>
              <a:t>Bibliografía</a:t>
            </a:r>
            <a:endParaRPr lang="es-MX" dirty="0"/>
          </a:p>
        </p:txBody>
      </p:sp>
      <p:graphicFrame>
        <p:nvGraphicFramePr>
          <p:cNvPr id="19" name="Marcador de contenido 18"/>
          <p:cNvGraphicFramePr>
            <a:graphicFrameLocks noGrp="1"/>
          </p:cNvGraphicFramePr>
          <p:nvPr>
            <p:ph idx="1"/>
            <p:extLst>
              <p:ext uri="{D42A27DB-BD31-4B8C-83A1-F6EECF244321}">
                <p14:modId xmlns:p14="http://schemas.microsoft.com/office/powerpoint/2010/main" val="3544753494"/>
              </p:ext>
            </p:extLst>
          </p:nvPr>
        </p:nvGraphicFramePr>
        <p:xfrm>
          <a:off x="2421574" y="1012439"/>
          <a:ext cx="7611189" cy="4621860"/>
        </p:xfrm>
        <a:graphic>
          <a:graphicData uri="http://schemas.openxmlformats.org/drawingml/2006/table">
            <a:tbl>
              <a:tblPr firstRow="1" firstCol="1" bandRow="1">
                <a:tableStyleId>{5940675A-B579-460E-94D1-54222C63F5DA}</a:tableStyleId>
              </a:tblPr>
              <a:tblGrid>
                <a:gridCol w="1265052"/>
                <a:gridCol w="6346137"/>
              </a:tblGrid>
              <a:tr h="229001">
                <a:tc>
                  <a:txBody>
                    <a:bodyPr/>
                    <a:lstStyle/>
                    <a:p>
                      <a:pPr marL="288290" algn="just">
                        <a:lnSpc>
                          <a:spcPct val="150000"/>
                        </a:lnSpc>
                        <a:spcAft>
                          <a:spcPts val="1500"/>
                        </a:spcAft>
                      </a:pPr>
                      <a:r>
                        <a:rPr lang="es-MX" sz="900">
                          <a:effectLst/>
                        </a:rPr>
                        <a:t>[1]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INEGI, «INEGI,» [En línea]. Available: https://www.inegi.org.mx/default.html. [Último acceso: 1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229001">
                <a:tc>
                  <a:txBody>
                    <a:bodyPr/>
                    <a:lstStyle/>
                    <a:p>
                      <a:pPr marL="288290" algn="just">
                        <a:lnSpc>
                          <a:spcPct val="150000"/>
                        </a:lnSpc>
                        <a:spcAft>
                          <a:spcPts val="1500"/>
                        </a:spcAft>
                      </a:pPr>
                      <a:r>
                        <a:rPr lang="es-MX" sz="900">
                          <a:effectLst/>
                        </a:rPr>
                        <a:t>[2]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O. M. d. Turismo, «unwto.org,» Mayo 2017. [En línea]. [Último acceso: 5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S. d. C. y. Transportes, «Gobierno de México,» Marzo 2018. [En línea]. Available: http://www.sct.gob.mx/fileadmin/DireccionesGrales/DGAF/EST_BASICA/EST_BASICA_2004/EST2004_12_Infraestructura.pdf. [Último acceso: 5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[4]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M. Nobile González, México y la agenda contenporánea de seguridad internacional: un estudio sobre los alcances del uso del concepto de seguridad humana, Puebla, México: Escuela de Ciencias Sociales, Universidad de las Américas Puebla, 2003.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229001">
                <a:tc>
                  <a:txBody>
                    <a:bodyPr/>
                    <a:lstStyle/>
                    <a:p>
                      <a:pPr marL="288290" algn="just">
                        <a:lnSpc>
                          <a:spcPct val="150000"/>
                        </a:lnSpc>
                        <a:spcAft>
                          <a:spcPts val="1500"/>
                        </a:spcAft>
                      </a:pPr>
                      <a:r>
                        <a:rPr lang="es-MX" sz="900">
                          <a:effectLst/>
                        </a:rPr>
                        <a:t>[5]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R. A. Española, Diccionario del español jurídico, Madrid, Spain, 2016.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V. V. Sánchez Mendoza y A. M. Barbosa Jasso, Seguridad Turística en los Pueblos Mágicos: El Fuerte y el Rosario, Sinaloa, Sinaloa, México: Instituo de Ciencias Sociales y Humanidades "Alfonso Vélez Pliego" BUAP, 2017.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a:effectLst/>
                        </a:rPr>
                        <a:t>C. J. Vilalta, «BID Mejorando vidas,» Sin Miedos, Seguridad Ciudadana, 04 Noviembre 2016. [En línea]. Available: https://blogs.iadb.org/seguridad-ciudadana/es/estudio-cuatro-factores-que-contribuyen-a-la-violencia-en-nuestras-ciudades/. [Último acceso: 08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4354">
                <a:tc>
                  <a:txBody>
                    <a:bodyPr/>
                    <a:lstStyle/>
                    <a:p>
                      <a:pPr marL="288290" algn="just">
                        <a:lnSpc>
                          <a:spcPct val="150000"/>
                        </a:lnSpc>
                        <a:spcAft>
                          <a:spcPts val="1500"/>
                        </a:spcAft>
                      </a:pPr>
                      <a:r>
                        <a:rPr lang="es-MX" sz="900">
                          <a:effectLst/>
                        </a:rPr>
                        <a:t>[8]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n-US" sz="900">
                          <a:effectLst/>
                        </a:rPr>
                        <a:t>«Travel.State.Gov,» U.S DEPARTMENT OF STATE, 09 Abril 2019. </a:t>
                      </a:r>
                      <a:r>
                        <a:rPr lang="es-MX" sz="900">
                          <a:effectLst/>
                        </a:rPr>
                        <a:t>[En línea]. Available: https://travel.state.gov/content/travel/en/traveladvisories/traveladvisories/mexico-travel-advisory.html. [Último acceso: 03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r h="657265">
                <a:tc>
                  <a:txBody>
                    <a:bodyPr/>
                    <a:lstStyle/>
                    <a:p>
                      <a:pPr marL="288290" algn="just">
                        <a:lnSpc>
                          <a:spcPct val="150000"/>
                        </a:lnSpc>
                        <a:spcAft>
                          <a:spcPts val="1500"/>
                        </a:spcAft>
                      </a:pPr>
                      <a:r>
                        <a:rPr lang="es-MX" sz="900">
                          <a:effectLst/>
                        </a:rPr>
                        <a:t>[9]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c>
                  <a:txBody>
                    <a:bodyPr/>
                    <a:lstStyle/>
                    <a:p>
                      <a:pPr marL="288290" algn="just">
                        <a:lnSpc>
                          <a:spcPct val="150000"/>
                        </a:lnSpc>
                        <a:spcAft>
                          <a:spcPts val="1500"/>
                        </a:spcAft>
                      </a:pPr>
                      <a:r>
                        <a:rPr lang="es-MX" sz="900" dirty="0">
                          <a:effectLst/>
                        </a:rPr>
                        <a:t>J. R. </a:t>
                      </a:r>
                      <a:r>
                        <a:rPr lang="es-MX" sz="900" dirty="0" err="1">
                          <a:effectLst/>
                        </a:rPr>
                        <a:t>Cajimilla</a:t>
                      </a:r>
                      <a:r>
                        <a:rPr lang="es-MX" sz="900" dirty="0">
                          <a:effectLst/>
                        </a:rPr>
                        <a:t> Alvarado y P. </a:t>
                      </a:r>
                      <a:r>
                        <a:rPr lang="es-MX" sz="900" dirty="0" err="1">
                          <a:effectLst/>
                        </a:rPr>
                        <a:t>Ingavelez</a:t>
                      </a:r>
                      <a:r>
                        <a:rPr lang="es-MX" sz="900" dirty="0">
                          <a:effectLst/>
                        </a:rPr>
                        <a:t>, Desarrollo de una Aplicación, Para Dispositivos Móviles que Permita Administrar Pedidos y Controlar Rutas de los Vendedores, Aplicada a la Empresa: "Almacenes Juan </a:t>
                      </a:r>
                      <a:r>
                        <a:rPr lang="es-MX" sz="900" dirty="0" err="1">
                          <a:effectLst/>
                        </a:rPr>
                        <a:t>Elhuri</a:t>
                      </a:r>
                      <a:r>
                        <a:rPr lang="es-MX" sz="900" dirty="0">
                          <a:effectLst/>
                        </a:rPr>
                        <a:t> CIA. LTDA", Cuenca: Salesiana Ecuador, Sede Cuenca, 2015. </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90" marR="6890" marT="6890" marB="6890"/>
                </a:tc>
              </a:tr>
            </a:tbl>
          </a:graphicData>
        </a:graphic>
      </p:graphicFrame>
      <p:sp>
        <p:nvSpPr>
          <p:cNvPr id="2" name="Marcador de pie de página 1"/>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61</a:t>
            </a:fld>
            <a:endParaRPr lang="en-US" dirty="0"/>
          </a:p>
        </p:txBody>
      </p:sp>
    </p:spTree>
    <p:extLst>
      <p:ext uri="{BB962C8B-B14F-4D97-AF65-F5344CB8AC3E}">
        <p14:creationId xmlns:p14="http://schemas.microsoft.com/office/powerpoint/2010/main" val="39823536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65840" y="134077"/>
            <a:ext cx="4436317" cy="584775"/>
          </a:xfrm>
          <a:prstGeom prst="rect">
            <a:avLst/>
          </a:prstGeom>
          <a:noFill/>
        </p:spPr>
        <p:txBody>
          <a:bodyPr wrap="square" rtlCol="0">
            <a:spAutoFit/>
          </a:bodyPr>
          <a:lstStyle/>
          <a:p>
            <a:r>
              <a:rPr lang="es-MX" sz="3200" dirty="0" smtClean="0"/>
              <a:t>Bibliografía [2]</a:t>
            </a:r>
            <a:endParaRPr lang="es-MX" dirty="0"/>
          </a:p>
        </p:txBody>
      </p:sp>
      <p:graphicFrame>
        <p:nvGraphicFramePr>
          <p:cNvPr id="18" name="Marcador de contenido 17"/>
          <p:cNvGraphicFramePr>
            <a:graphicFrameLocks noGrp="1"/>
          </p:cNvGraphicFramePr>
          <p:nvPr>
            <p:ph idx="1"/>
            <p:extLst>
              <p:ext uri="{D42A27DB-BD31-4B8C-83A1-F6EECF244321}">
                <p14:modId xmlns:p14="http://schemas.microsoft.com/office/powerpoint/2010/main" val="3982587808"/>
              </p:ext>
            </p:extLst>
          </p:nvPr>
        </p:nvGraphicFramePr>
        <p:xfrm>
          <a:off x="2482976" y="1016950"/>
          <a:ext cx="7763432" cy="4930924"/>
        </p:xfrm>
        <a:graphic>
          <a:graphicData uri="http://schemas.openxmlformats.org/drawingml/2006/table">
            <a:tbl>
              <a:tblPr firstRow="1" firstCol="1" bandRow="1">
                <a:tableStyleId>{5940675A-B579-460E-94D1-54222C63F5DA}</a:tableStyleId>
              </a:tblPr>
              <a:tblGrid>
                <a:gridCol w="1312461"/>
                <a:gridCol w="6450971"/>
              </a:tblGrid>
              <a:tr h="550641">
                <a:tc>
                  <a:txBody>
                    <a:bodyPr/>
                    <a:lstStyle/>
                    <a:p>
                      <a:pPr marL="288290" algn="just">
                        <a:lnSpc>
                          <a:spcPct val="150000"/>
                        </a:lnSpc>
                        <a:spcAft>
                          <a:spcPts val="1500"/>
                        </a:spcAft>
                      </a:pPr>
                      <a:r>
                        <a:rPr lang="es-MX" sz="900">
                          <a:effectLst/>
                        </a:rPr>
                        <a:t>[10]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 Soriano, «Blogthinkbig,» 11 Marzo 2019. [En línea]. </a:t>
                      </a:r>
                      <a:r>
                        <a:rPr lang="en-US" sz="900">
                          <a:effectLst/>
                        </a:rPr>
                        <a:t>Available: https://blogthinkbig.com/estudio-uso-internet-aimc-2018. </a:t>
                      </a:r>
                      <a:r>
                        <a:rPr lang="es-MX" sz="900">
                          <a:effectLst/>
                        </a:rPr>
                        <a:t>[Último acceso: 02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[11]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M. R. Martínez, R. A. Rodríguez y P. M. Vera, Arquitectura para la implementación de Sistemas Móviles basados en Servicios de Geolocalización y Crowdsourcing, Buenos Aires: Universidad Abierta Interamericana , 2015.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[12]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«Statista,» Junio 2016. [En línea]. Available: https://es.statista.com/estadisticas/600731/cuota-de-mercado-de-sistemas-operativos-para-smartphones-por-pedidos--2020/. [Último acceso: 01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[13]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android, «android,» 2019. [En línea]. Available: https://www.android.com/. [Último acceso: 01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[14]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«developers,» 03 04 2019. [En línea]. Available: https://developer.android.com/. [Último acceso: 08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[15]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C. E. Reina Cardenas, «Arquitectura de una aplicación para Android,» Platzi, 06 2015. [En línea]. Available: https://platzi.com/blog/arquitectura-android-app/. [Último acceso: 07 06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[16]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A. Sinicki, «Android Authority,» 2017 Diciembre 2017. [En línea]. Available: https://www.androidauthority.com/android-sdk-tutorial-beginners-634376/. [Último acceso: 3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550641">
                <a:tc>
                  <a:txBody>
                    <a:bodyPr/>
                    <a:lstStyle/>
                    <a:p>
                      <a:pPr marL="288290" algn="just">
                        <a:lnSpc>
                          <a:spcPct val="150000"/>
                        </a:lnSpc>
                        <a:spcAft>
                          <a:spcPts val="1500"/>
                        </a:spcAft>
                      </a:pPr>
                      <a:r>
                        <a:rPr lang="es-MX" sz="900">
                          <a:effectLst/>
                        </a:rPr>
                        <a:t>[17]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C. Collado, «android4all,» 24 Mayo 2019. [En línea]. </a:t>
                      </a:r>
                      <a:r>
                        <a:rPr lang="en-US" sz="900">
                          <a:effectLst/>
                        </a:rPr>
                        <a:t>Available: https://andro4all.com/2018/08/versiones-android-historia. </a:t>
                      </a:r>
                      <a:r>
                        <a:rPr lang="es-MX" sz="900">
                          <a:effectLst/>
                        </a:rPr>
                        <a:t>[Último acceso: 06 Junio 2019].</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284559">
                <a:tc>
                  <a:txBody>
                    <a:bodyPr/>
                    <a:lstStyle/>
                    <a:p>
                      <a:pPr marL="288290" algn="just">
                        <a:lnSpc>
                          <a:spcPct val="150000"/>
                        </a:lnSpc>
                        <a:spcAft>
                          <a:spcPts val="1500"/>
                        </a:spcAft>
                      </a:pPr>
                      <a:r>
                        <a:rPr lang="es-MX" sz="900">
                          <a:effectLst/>
                        </a:rPr>
                        <a:t>[18]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a:effectLst/>
                        </a:rPr>
                        <a:t>I. Sommerville, Ingeniería de Software, 9 ed., México: Pearson Educación, 2011, p. 792.</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r h="773401">
                <a:tc>
                  <a:txBody>
                    <a:bodyPr/>
                    <a:lstStyle/>
                    <a:p>
                      <a:pPr marL="288290" algn="just">
                        <a:lnSpc>
                          <a:spcPct val="150000"/>
                        </a:lnSpc>
                        <a:spcAft>
                          <a:spcPts val="1500"/>
                        </a:spcAft>
                      </a:pPr>
                      <a:r>
                        <a:rPr lang="es-MX" sz="900">
                          <a:effectLst/>
                        </a:rPr>
                        <a:t>[19] </a:t>
                      </a:r>
                      <a:endParaRPr lang="es-MX"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c>
                  <a:txBody>
                    <a:bodyPr/>
                    <a:lstStyle/>
                    <a:p>
                      <a:pPr marL="288290" algn="just">
                        <a:lnSpc>
                          <a:spcPct val="150000"/>
                        </a:lnSpc>
                        <a:spcAft>
                          <a:spcPts val="1500"/>
                        </a:spcAft>
                      </a:pPr>
                      <a:r>
                        <a:rPr lang="es-MX" sz="900" dirty="0">
                          <a:effectLst/>
                        </a:rPr>
                        <a:t>D. Hernández, «</a:t>
                      </a:r>
                      <a:r>
                        <a:rPr lang="es-MX" sz="900" dirty="0" err="1">
                          <a:effectLst/>
                        </a:rPr>
                        <a:t>SlideShare</a:t>
                      </a:r>
                      <a:r>
                        <a:rPr lang="es-MX" sz="900" dirty="0">
                          <a:effectLst/>
                        </a:rPr>
                        <a:t> - Mobile D (programación dispositivos móviles),» 3 Marzo 2016. [En línea]. </a:t>
                      </a:r>
                      <a:r>
                        <a:rPr lang="es-MX" sz="900" dirty="0" err="1">
                          <a:effectLst/>
                        </a:rPr>
                        <a:t>Available</a:t>
                      </a:r>
                      <a:r>
                        <a:rPr lang="es-MX" sz="900" dirty="0">
                          <a:effectLst/>
                        </a:rPr>
                        <a:t>: https://es.slideshare.net/pipehernandez1020/mobile-d-programacion-dispositivos-moviles. [Último acceso: 9 Junio 2019].</a:t>
                      </a:r>
                      <a:endParaRPr lang="es-MX"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252" marR="7252" marT="7252" marB="7252"/>
                </a:tc>
              </a:tr>
            </a:tbl>
          </a:graphicData>
        </a:graphic>
      </p:graphicFrame>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3" name="Marcador de número de diapositiva 2"/>
          <p:cNvSpPr>
            <a:spLocks noGrp="1"/>
          </p:cNvSpPr>
          <p:nvPr>
            <p:ph type="sldNum" sz="quarter" idx="12"/>
          </p:nvPr>
        </p:nvSpPr>
        <p:spPr/>
        <p:txBody>
          <a:bodyPr/>
          <a:lstStyle/>
          <a:p>
            <a:fld id="{6D22F896-40B5-4ADD-8801-0D06FADFA095}" type="slidenum">
              <a:rPr lang="en-US" smtClean="0"/>
              <a:t>62</a:t>
            </a:fld>
            <a:endParaRPr lang="en-US" dirty="0"/>
          </a:p>
        </p:txBody>
      </p:sp>
    </p:spTree>
    <p:extLst>
      <p:ext uri="{BB962C8B-B14F-4D97-AF65-F5344CB8AC3E}">
        <p14:creationId xmlns:p14="http://schemas.microsoft.com/office/powerpoint/2010/main" val="16827307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48249" y="-31601"/>
            <a:ext cx="12440249" cy="488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cxnSp>
        <p:nvCxnSpPr>
          <p:cNvPr id="7"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10" name="Imagen 9">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11" name="Imagen 10">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5" name="CuadroTexto 14"/>
          <p:cNvSpPr txBox="1"/>
          <p:nvPr/>
        </p:nvSpPr>
        <p:spPr>
          <a:xfrm>
            <a:off x="2691925" y="354977"/>
            <a:ext cx="4436317" cy="584775"/>
          </a:xfrm>
          <a:prstGeom prst="rect">
            <a:avLst/>
          </a:prstGeom>
          <a:noFill/>
        </p:spPr>
        <p:txBody>
          <a:bodyPr wrap="square" rtlCol="0">
            <a:spAutoFit/>
          </a:bodyPr>
          <a:lstStyle/>
          <a:p>
            <a:r>
              <a:rPr lang="es-MX" sz="3200" dirty="0"/>
              <a:t>Bibliografía [3] </a:t>
            </a:r>
            <a:endParaRPr lang="es-MX" dirty="0"/>
          </a:p>
        </p:txBody>
      </p:sp>
      <p:graphicFrame>
        <p:nvGraphicFramePr>
          <p:cNvPr id="23" name="Marcador de contenido 22"/>
          <p:cNvGraphicFramePr>
            <a:graphicFrameLocks noGrp="1"/>
          </p:cNvGraphicFramePr>
          <p:nvPr>
            <p:ph idx="1"/>
            <p:extLst>
              <p:ext uri="{D42A27DB-BD31-4B8C-83A1-F6EECF244321}">
                <p14:modId xmlns:p14="http://schemas.microsoft.com/office/powerpoint/2010/main" val="364142333"/>
              </p:ext>
            </p:extLst>
          </p:nvPr>
        </p:nvGraphicFramePr>
        <p:xfrm>
          <a:off x="2553178" y="1034842"/>
          <a:ext cx="7513516" cy="5010129"/>
        </p:xfrm>
        <a:graphic>
          <a:graphicData uri="http://schemas.openxmlformats.org/drawingml/2006/table">
            <a:tbl>
              <a:tblPr firstRow="1" firstCol="1" bandRow="1">
                <a:tableStyleId>{5940675A-B579-460E-94D1-54222C63F5DA}</a:tableStyleId>
              </a:tblPr>
              <a:tblGrid>
                <a:gridCol w="1270211"/>
                <a:gridCol w="6243305"/>
              </a:tblGrid>
              <a:tr h="416619">
                <a:tc>
                  <a:txBody>
                    <a:bodyPr/>
                    <a:lstStyle/>
                    <a:p>
                      <a:pPr marL="288290" algn="just">
                        <a:lnSpc>
                          <a:spcPct val="150000"/>
                        </a:lnSpc>
                        <a:spcAft>
                          <a:spcPts val="1500"/>
                        </a:spcAft>
                      </a:pPr>
                      <a:r>
                        <a:rPr lang="es-MX" sz="1000" dirty="0">
                          <a:effectLst/>
                        </a:rPr>
                        <a:t>[20] </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n-US" sz="1000">
                          <a:effectLst/>
                        </a:rPr>
                        <a:t>O. Ibrahim, «Mobile Development Process Spiral,» Seventh International Conference on Computer Engineering &amp; Systems (ICCES), pp. 281-286, 2012.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[21]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amazon, «amazon.com.mx,» 1995. [En línea]. </a:t>
                      </a:r>
                      <a:r>
                        <a:rPr lang="en-US" sz="1000">
                          <a:effectLst/>
                        </a:rPr>
                        <a:t>Available: https://www.amazon.com.mx/. </a:t>
                      </a:r>
                      <a:r>
                        <a:rPr lang="es-MX" sz="1000">
                          <a:effectLst/>
                        </a:rPr>
                        <a:t>[Último acceso: 05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[22]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A. Weitzenfeld, Ingeniería de Software Orientada a Objetos con UML, Java e Internet, México, D.F.: S.A Ediciones Paraninfo, 2005, p. 678.</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[23]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«CultivaCultura.jimdo.com,» 20 Octubre 2014. [En línea]. </a:t>
                      </a:r>
                      <a:r>
                        <a:rPr lang="en-US" sz="1000">
                          <a:effectLst/>
                        </a:rPr>
                        <a:t>Available: https://cultivacultura.jimdo.com/2014/10/20/google-maps-y-sus-útiles-funciones/. </a:t>
                      </a:r>
                      <a:r>
                        <a:rPr lang="es-MX" sz="1000">
                          <a:effectLst/>
                        </a:rPr>
                        <a:t>[Último acceso: 10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95465">
                <a:tc>
                  <a:txBody>
                    <a:bodyPr/>
                    <a:lstStyle/>
                    <a:p>
                      <a:pPr marL="288290" algn="just">
                        <a:lnSpc>
                          <a:spcPct val="150000"/>
                        </a:lnSpc>
                        <a:spcAft>
                          <a:spcPts val="1500"/>
                        </a:spcAft>
                      </a:pPr>
                      <a:r>
                        <a:rPr lang="es-MX" sz="1000">
                          <a:effectLst/>
                        </a:rPr>
                        <a:t>[24]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dirty="0">
                          <a:effectLst/>
                        </a:rPr>
                        <a:t>«revistacentrozaragoza.com,» 2018. [En línea]. </a:t>
                      </a:r>
                      <a:r>
                        <a:rPr lang="es-MX" sz="1000" dirty="0" err="1">
                          <a:effectLst/>
                        </a:rPr>
                        <a:t>Available</a:t>
                      </a:r>
                      <a:r>
                        <a:rPr lang="es-MX" sz="1000" dirty="0">
                          <a:effectLst/>
                        </a:rPr>
                        <a:t>: https://revistacentrozaragoza.com/app-la-seguridad-vial-3/. [Último acceso: 4 Junio 2019].</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[25]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«estrategiaynegocios.net,» 21 Diciembre 2015. [En línea]. </a:t>
                      </a:r>
                      <a:r>
                        <a:rPr lang="en-US" sz="1000">
                          <a:effectLst/>
                        </a:rPr>
                        <a:t>Available: https://www.estrategiaynegocios.net/lasclavesdeldia/913286-330/la-historia-de-waze-contada-por-uri-levine. </a:t>
                      </a:r>
                      <a:r>
                        <a:rPr lang="es-MX" sz="1000">
                          <a:effectLst/>
                        </a:rPr>
                        <a:t>[Último acceso: 1 Junio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333931">
                <a:tc>
                  <a:txBody>
                    <a:bodyPr/>
                    <a:lstStyle/>
                    <a:p>
                      <a:pPr marL="288290" algn="just">
                        <a:lnSpc>
                          <a:spcPct val="150000"/>
                        </a:lnSpc>
                        <a:spcAft>
                          <a:spcPts val="1500"/>
                        </a:spcAft>
                      </a:pPr>
                      <a:r>
                        <a:rPr lang="es-MX" sz="1000">
                          <a:effectLst/>
                        </a:rPr>
                        <a:t>[26]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«semaforo delictivo,» [En línea]. Available: http://www.semaforo.mx/. [Último acceso: 13 09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618152">
                <a:tc>
                  <a:txBody>
                    <a:bodyPr/>
                    <a:lstStyle/>
                    <a:p>
                      <a:pPr marL="288290" algn="just">
                        <a:lnSpc>
                          <a:spcPct val="150000"/>
                        </a:lnSpc>
                        <a:spcAft>
                          <a:spcPts val="1500"/>
                        </a:spcAft>
                      </a:pPr>
                      <a:r>
                        <a:rPr lang="es-MX" sz="1000">
                          <a:effectLst/>
                        </a:rPr>
                        <a:t>[27]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G. d. México, «Gobierno de México,» 08 2019. [En línea]. Available: https://www.gob.mx/sesnsp/acciones-y-programas/datos-abiertos-de-incidencia-delictiva. [Último acceso: 17 09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[28]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a:effectLst/>
                        </a:rPr>
                        <a:t>«Openstreetmap,» [En línea]. Available: https://www.openstreetmap.org. [Último acceso: 05 10 2019].</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r h="416619">
                <a:tc>
                  <a:txBody>
                    <a:bodyPr/>
                    <a:lstStyle/>
                    <a:p>
                      <a:pPr marL="288290" algn="just">
                        <a:lnSpc>
                          <a:spcPct val="150000"/>
                        </a:lnSpc>
                        <a:spcAft>
                          <a:spcPts val="1500"/>
                        </a:spcAft>
                      </a:pPr>
                      <a:r>
                        <a:rPr lang="es-MX" sz="1000">
                          <a:effectLst/>
                        </a:rPr>
                        <a:t>[29] </a:t>
                      </a:r>
                      <a:endParaRPr lang="es-MX"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c>
                  <a:txBody>
                    <a:bodyPr/>
                    <a:lstStyle/>
                    <a:p>
                      <a:pPr marL="288290" algn="just">
                        <a:lnSpc>
                          <a:spcPct val="150000"/>
                        </a:lnSpc>
                        <a:spcAft>
                          <a:spcPts val="1500"/>
                        </a:spcAft>
                      </a:pPr>
                      <a:r>
                        <a:rPr lang="es-MX" sz="1000" dirty="0">
                          <a:effectLst/>
                        </a:rPr>
                        <a:t>S. W. Diseño, «</a:t>
                      </a:r>
                      <a:r>
                        <a:rPr lang="es-MX" sz="1000" dirty="0" smtClean="0">
                          <a:effectLst/>
                        </a:rPr>
                        <a:t>Caminito </a:t>
                      </a:r>
                      <a:r>
                        <a:rPr lang="es-MX" sz="1000" dirty="0">
                          <a:effectLst/>
                        </a:rPr>
                        <a:t>de la escuela,» [En línea]. </a:t>
                      </a:r>
                      <a:r>
                        <a:rPr lang="es-MX" sz="1000" dirty="0" err="1">
                          <a:effectLst/>
                        </a:rPr>
                        <a:t>Available</a:t>
                      </a:r>
                      <a:r>
                        <a:rPr lang="es-MX" sz="1000" dirty="0">
                          <a:effectLst/>
                        </a:rPr>
                        <a:t>: http://www.caminitodelaescuela.org. [Último acceso: 28 09 2019].</a:t>
                      </a:r>
                      <a:endParaRPr lang="es-MX"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7687" marR="7687" marT="7687" marB="7687"/>
                </a:tc>
              </a:tr>
            </a:tbl>
          </a:graphicData>
        </a:graphic>
      </p:graphicFrame>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mtClean="0"/>
              <a:t>63</a:t>
            </a:fld>
            <a:endParaRPr lang="en-US" dirty="0"/>
          </a:p>
        </p:txBody>
      </p:sp>
    </p:spTree>
    <p:extLst>
      <p:ext uri="{BB962C8B-B14F-4D97-AF65-F5344CB8AC3E}">
        <p14:creationId xmlns:p14="http://schemas.microsoft.com/office/powerpoint/2010/main" val="18434242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5"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7" name="Imagen 6">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8" name="Imagen 7">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691925" y="354977"/>
            <a:ext cx="4436317" cy="584775"/>
          </a:xfrm>
          <a:prstGeom prst="rect">
            <a:avLst/>
          </a:prstGeom>
          <a:noFill/>
        </p:spPr>
        <p:txBody>
          <a:bodyPr wrap="square" rtlCol="0">
            <a:spAutoFit/>
          </a:bodyPr>
          <a:lstStyle/>
          <a:p>
            <a:r>
              <a:rPr lang="es-MX" sz="3200" dirty="0" smtClean="0"/>
              <a:t>Agenda</a:t>
            </a:r>
            <a:endParaRPr lang="es-MX" dirty="0"/>
          </a:p>
        </p:txBody>
      </p:sp>
      <p:sp>
        <p:nvSpPr>
          <p:cNvPr id="14" name="Subtítulo 2"/>
          <p:cNvSpPr txBox="1">
            <a:spLocks/>
          </p:cNvSpPr>
          <p:nvPr/>
        </p:nvSpPr>
        <p:spPr>
          <a:xfrm>
            <a:off x="2723313" y="1196412"/>
            <a:ext cx="9001462" cy="4871102"/>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571500" indent="-571500" algn="l">
              <a:buFont typeface="+mj-lt"/>
              <a:buAutoNum type="romanLcPeriod"/>
            </a:pPr>
            <a:r>
              <a:rPr lang="es-MX" sz="6400" b="1" dirty="0" smtClean="0">
                <a:solidFill>
                  <a:schemeClr val="tx2">
                    <a:lumMod val="75000"/>
                  </a:schemeClr>
                </a:solidFill>
                <a:effectLst/>
              </a:rPr>
              <a:t>Introducción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Planteamiento del problema</a:t>
            </a:r>
          </a:p>
          <a:p>
            <a:pPr marL="800100" lvl="1" indent="-342900" algn="l">
              <a:buFont typeface="Arial" panose="020B0604020202020204" pitchFamily="34" charset="0"/>
              <a:buChar char="•"/>
            </a:pPr>
            <a:r>
              <a:rPr lang="es-MX" sz="6400" dirty="0" smtClean="0">
                <a:effectLst/>
              </a:rPr>
              <a:t>Objetivos</a:t>
            </a:r>
          </a:p>
          <a:p>
            <a:pPr marL="800100" lvl="1" indent="-342900" algn="l">
              <a:buFont typeface="Arial" panose="020B0604020202020204" pitchFamily="34" charset="0"/>
              <a:buChar char="•"/>
            </a:pPr>
            <a:r>
              <a:rPr lang="es-MX" sz="6400" dirty="0" smtClean="0">
                <a:effectLst/>
              </a:rPr>
              <a:t>Justificación</a:t>
            </a:r>
          </a:p>
          <a:p>
            <a:pPr marL="800100" lvl="1" indent="-342900" algn="l">
              <a:buFont typeface="Arial" panose="020B0604020202020204" pitchFamily="34" charset="0"/>
              <a:buChar char="•"/>
            </a:pPr>
            <a:r>
              <a:rPr lang="es-MX" sz="6400" dirty="0" smtClean="0">
                <a:effectLst/>
              </a:rPr>
              <a:t>Alcances</a:t>
            </a:r>
          </a:p>
          <a:p>
            <a:pPr marL="514350" indent="-514350" algn="l">
              <a:buFont typeface="+mj-lt"/>
              <a:buAutoNum type="romanLcPeriod"/>
            </a:pPr>
            <a:r>
              <a:rPr lang="es-MX" sz="6400" b="1" dirty="0">
                <a:solidFill>
                  <a:schemeClr val="tx2">
                    <a:lumMod val="75000"/>
                  </a:schemeClr>
                </a:solidFill>
                <a:effectLst/>
              </a:rPr>
              <a:t>Antecedentes de la investigación</a:t>
            </a:r>
            <a:r>
              <a:rPr lang="es-MX" sz="6400" b="1" dirty="0">
                <a:effectLst/>
              </a:rPr>
              <a:t> </a:t>
            </a:r>
            <a:r>
              <a:rPr lang="es-MX" sz="6400" b="1" dirty="0" smtClean="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Marco teórico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800100" lvl="1" indent="-342900" algn="l">
              <a:buFont typeface="Arial" panose="020B0604020202020204" pitchFamily="34" charset="0"/>
              <a:buChar char="•"/>
            </a:pPr>
            <a:r>
              <a:rPr lang="es-MX" sz="6400" dirty="0" smtClean="0">
                <a:effectLst/>
              </a:rPr>
              <a:t>Definición de términos básicos</a:t>
            </a:r>
          </a:p>
          <a:p>
            <a:pPr marL="514350" indent="-514350" algn="l">
              <a:buFont typeface="+mj-lt"/>
              <a:buAutoNum type="romanLcPeriod"/>
            </a:pPr>
            <a:r>
              <a:rPr lang="es-MX" sz="6400" b="1" dirty="0" smtClean="0">
                <a:solidFill>
                  <a:schemeClr val="tx2">
                    <a:lumMod val="75000"/>
                  </a:schemeClr>
                </a:solidFill>
                <a:effectLst/>
              </a:rPr>
              <a:t>Metodología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Avances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marL="514350" indent="-514350" algn="l">
              <a:buFont typeface="+mj-lt"/>
              <a:buAutoNum type="romanLcPeriod"/>
            </a:pPr>
            <a:r>
              <a:rPr lang="es-MX" sz="6400" b="1" dirty="0" smtClean="0">
                <a:solidFill>
                  <a:schemeClr val="tx2">
                    <a:lumMod val="75000"/>
                  </a:schemeClr>
                </a:solidFill>
                <a:effectLst/>
              </a:rPr>
              <a:t>Bibliografía </a:t>
            </a:r>
            <a:r>
              <a:rPr lang="es-MX" sz="6400" b="1" dirty="0">
                <a:effectLst/>
                <a:sym typeface="Wingdings 2" panose="05020102010507070707" pitchFamily="18" charset="2"/>
              </a:rPr>
              <a:t></a:t>
            </a:r>
            <a:endParaRPr lang="es-MX" sz="6400" b="1" dirty="0" smtClean="0">
              <a:solidFill>
                <a:schemeClr val="tx2">
                  <a:lumMod val="75000"/>
                </a:schemeClr>
              </a:solidFill>
              <a:effectLst/>
            </a:endParaRPr>
          </a:p>
          <a:p>
            <a:pPr lvl="1"/>
            <a:endParaRPr lang="es-MX" dirty="0"/>
          </a:p>
        </p:txBody>
      </p:sp>
      <p:sp>
        <p:nvSpPr>
          <p:cNvPr id="15" name="Marcador de pie de página 14"/>
          <p:cNvSpPr>
            <a:spLocks noGrp="1"/>
          </p:cNvSpPr>
          <p:nvPr>
            <p:ph type="ftr" sz="quarter" idx="11"/>
          </p:nvPr>
        </p:nvSpPr>
        <p:spPr/>
        <p:txBody>
          <a:bodyPr/>
          <a:lstStyle/>
          <a:p>
            <a:r>
              <a:rPr lang="en-US" dirty="0" err="1" smtClean="0"/>
              <a:t>Jesús</a:t>
            </a:r>
            <a:r>
              <a:rPr lang="en-US" dirty="0" smtClean="0"/>
              <a:t> Antonio Jaime Solis</a:t>
            </a:r>
            <a:endParaRPr lang="en-US" dirty="0"/>
          </a:p>
        </p:txBody>
      </p:sp>
      <p:sp>
        <p:nvSpPr>
          <p:cNvPr id="16" name="Marcador de número de diapositiva 15"/>
          <p:cNvSpPr>
            <a:spLocks noGrp="1"/>
          </p:cNvSpPr>
          <p:nvPr>
            <p:ph type="sldNum" sz="quarter" idx="12"/>
          </p:nvPr>
        </p:nvSpPr>
        <p:spPr/>
        <p:txBody>
          <a:bodyPr/>
          <a:lstStyle/>
          <a:p>
            <a:fld id="{6D22F896-40B5-4ADD-8801-0D06FADFA095}" type="slidenum">
              <a:rPr lang="en-US" smtClean="0"/>
              <a:t>64</a:t>
            </a:fld>
            <a:endParaRPr lang="en-US" dirty="0"/>
          </a:p>
        </p:txBody>
      </p:sp>
    </p:spTree>
    <p:extLst>
      <p:ext uri="{BB962C8B-B14F-4D97-AF65-F5344CB8AC3E}">
        <p14:creationId xmlns:p14="http://schemas.microsoft.com/office/powerpoint/2010/main" val="11885554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8"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9" name="AutoShape 5"/>
          <p:cNvCxnSpPr>
            <a:cxnSpLocks noChangeShapeType="1"/>
          </p:cNvCxnSpPr>
          <p:nvPr/>
        </p:nvCxnSpPr>
        <p:spPr bwMode="auto">
          <a:xfrm>
            <a:off x="4658639" y="618279"/>
            <a:ext cx="3402330" cy="635"/>
          </a:xfrm>
          <a:prstGeom prst="straightConnector1">
            <a:avLst/>
          </a:prstGeom>
          <a:noFill/>
          <a:ln w="38100">
            <a:solidFill>
              <a:schemeClr val="tx2">
                <a:lumMod val="75000"/>
                <a:lumOff val="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1">
                      <a:lumMod val="50000"/>
                      <a:lumOff val="0"/>
                      <a:alpha val="50000"/>
                    </a:schemeClr>
                  </a:outerShdw>
                </a:effectLst>
              </a14:hiddenEffects>
            </a:ext>
          </a:extLst>
        </p:spPr>
      </p:cxnSp>
      <p:sp>
        <p:nvSpPr>
          <p:cNvPr id="4"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5" name="Rectangle 8"/>
          <p:cNvSpPr>
            <a:spLocks noChangeArrowheads="1"/>
          </p:cNvSpPr>
          <p:nvPr/>
        </p:nvSpPr>
        <p:spPr bwMode="auto">
          <a:xfrm>
            <a:off x="4484793" y="907388"/>
            <a:ext cx="3750021" cy="119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UNIVERSIDAD AUTÓNOMA DE ZACATECAS</a:t>
            </a:r>
            <a:endParaRPr kumimoji="0" lang="es-MX" altLang="es-MX" sz="105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“Francisco García Salinas” </a:t>
            </a:r>
            <a:endParaRPr kumimoji="0" lang="es-MX" altLang="es-MX"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4484793" y="1896016"/>
            <a:ext cx="37432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Unidad Académica de Ingeniería Eléctrica</a:t>
            </a:r>
            <a:endParaRPr kumimoji="0" lang="es-MX" alt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4036620" y="2309795"/>
            <a:ext cx="4891758" cy="4170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391025" algn="l"/>
              </a:tabLst>
              <a:defRPr>
                <a:solidFill>
                  <a:schemeClr val="tx1"/>
                </a:solidFill>
                <a:latin typeface="Arial" panose="020B0604020202020204" pitchFamily="34" charset="0"/>
              </a:defRPr>
            </a:lvl1pPr>
            <a:lvl2pPr eaLnBrk="0" fontAlgn="base" hangingPunct="0">
              <a:spcBef>
                <a:spcPct val="0"/>
              </a:spcBef>
              <a:spcAft>
                <a:spcPct val="0"/>
              </a:spcAft>
              <a:tabLst>
                <a:tab pos="4391025" algn="l"/>
              </a:tabLst>
              <a:defRPr>
                <a:solidFill>
                  <a:schemeClr val="tx1"/>
                </a:solidFill>
                <a:latin typeface="Arial" panose="020B0604020202020204" pitchFamily="34" charset="0"/>
              </a:defRPr>
            </a:lvl2pPr>
            <a:lvl3pPr eaLnBrk="0" fontAlgn="base" hangingPunct="0">
              <a:spcBef>
                <a:spcPct val="0"/>
              </a:spcBef>
              <a:spcAft>
                <a:spcPct val="0"/>
              </a:spcAft>
              <a:tabLst>
                <a:tab pos="4391025" algn="l"/>
              </a:tabLst>
              <a:defRPr>
                <a:solidFill>
                  <a:schemeClr val="tx1"/>
                </a:solidFill>
                <a:latin typeface="Arial" panose="020B0604020202020204" pitchFamily="34" charset="0"/>
              </a:defRPr>
            </a:lvl3pPr>
            <a:lvl4pPr eaLnBrk="0" fontAlgn="base" hangingPunct="0">
              <a:spcBef>
                <a:spcPct val="0"/>
              </a:spcBef>
              <a:spcAft>
                <a:spcPct val="0"/>
              </a:spcAft>
              <a:tabLst>
                <a:tab pos="4391025" algn="l"/>
              </a:tabLst>
              <a:defRPr>
                <a:solidFill>
                  <a:schemeClr val="tx1"/>
                </a:solidFill>
                <a:latin typeface="Arial" panose="020B0604020202020204" pitchFamily="34" charset="0"/>
              </a:defRPr>
            </a:lvl4pPr>
            <a:lvl5pPr eaLnBrk="0" fontAlgn="base" hangingPunct="0">
              <a:spcBef>
                <a:spcPct val="0"/>
              </a:spcBef>
              <a:spcAft>
                <a:spcPct val="0"/>
              </a:spcAft>
              <a:tabLst>
                <a:tab pos="4391025" algn="l"/>
              </a:tabLst>
              <a:defRPr>
                <a:solidFill>
                  <a:schemeClr val="tx1"/>
                </a:solidFill>
                <a:latin typeface="Arial" panose="020B0604020202020204" pitchFamily="34" charset="0"/>
              </a:defRPr>
            </a:lvl5pPr>
            <a:lvl6pPr eaLnBrk="0" fontAlgn="base" hangingPunct="0">
              <a:spcBef>
                <a:spcPct val="0"/>
              </a:spcBef>
              <a:spcAft>
                <a:spcPct val="0"/>
              </a:spcAft>
              <a:tabLst>
                <a:tab pos="4391025" algn="l"/>
              </a:tabLst>
              <a:defRPr>
                <a:solidFill>
                  <a:schemeClr val="tx1"/>
                </a:solidFill>
                <a:latin typeface="Arial" panose="020B0604020202020204" pitchFamily="34" charset="0"/>
              </a:defRPr>
            </a:lvl6pPr>
            <a:lvl7pPr eaLnBrk="0" fontAlgn="base" hangingPunct="0">
              <a:spcBef>
                <a:spcPct val="0"/>
              </a:spcBef>
              <a:spcAft>
                <a:spcPct val="0"/>
              </a:spcAft>
              <a:tabLst>
                <a:tab pos="4391025" algn="l"/>
              </a:tabLst>
              <a:defRPr>
                <a:solidFill>
                  <a:schemeClr val="tx1"/>
                </a:solidFill>
                <a:latin typeface="Arial" panose="020B0604020202020204" pitchFamily="34" charset="0"/>
              </a:defRPr>
            </a:lvl7pPr>
            <a:lvl8pPr eaLnBrk="0" fontAlgn="base" hangingPunct="0">
              <a:spcBef>
                <a:spcPct val="0"/>
              </a:spcBef>
              <a:spcAft>
                <a:spcPct val="0"/>
              </a:spcAft>
              <a:tabLst>
                <a:tab pos="4391025" algn="l"/>
              </a:tabLst>
              <a:defRPr>
                <a:solidFill>
                  <a:schemeClr val="tx1"/>
                </a:solidFill>
                <a:latin typeface="Arial" panose="020B0604020202020204" pitchFamily="34" charset="0"/>
              </a:defRPr>
            </a:lvl8pPr>
            <a:lvl9pPr eaLnBrk="0" fontAlgn="base" hangingPunct="0">
              <a:spcBef>
                <a:spcPct val="0"/>
              </a:spcBef>
              <a:spcAft>
                <a:spcPct val="0"/>
              </a:spcAft>
              <a:tabLst>
                <a:tab pos="439102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Campus Jalpa</a:t>
            </a:r>
            <a:endPar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Programa de Ingeniero en  Computación</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APLICACIÓN MÓVIL EN ANDROID PARA LA SEGURIDAD VIAL</a:t>
            </a: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4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TURÍSTICA DEL ESTADO DE ZACATECAS</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600" b="1" dirty="0" smtClean="0">
                <a:latin typeface="Calibri" panose="020F0502020204030204" pitchFamily="34" charset="0"/>
                <a:ea typeface="Times New Roman" panose="02020603050405020304" pitchFamily="18" charset="0"/>
                <a:cs typeface="Times New Roman" panose="02020603050405020304" pitchFamily="18" charset="0"/>
              </a:rPr>
              <a:t>TESIS</a:t>
            </a:r>
            <a:endParaRPr kumimoji="0" lang="es-ES" altLang="es-MX" sz="16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kumimoji="0" lang="es-MX" altLang="es-MX" sz="9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400" b="1" dirty="0" smtClean="0">
                <a:latin typeface="Calibri" panose="020F0502020204030204" pitchFamily="34" charset="0"/>
                <a:cs typeface="Times New Roman" panose="02020603050405020304" pitchFamily="18" charset="0"/>
              </a:rPr>
              <a:t>Seminario de Tesis I</a:t>
            </a: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endParaRPr lang="es-ES" altLang="es-MX" sz="12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Semestre</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MX" altLang="es-MX" sz="1200" dirty="0">
                <a:latin typeface="Calibri" panose="020F0502020204030204" pitchFamily="34" charset="0"/>
                <a:ea typeface="Times New Roman" panose="02020603050405020304" pitchFamily="18" charset="0"/>
                <a:cs typeface="Times New Roman" panose="02020603050405020304" pitchFamily="18" charset="0"/>
              </a:rPr>
              <a:t>9</a:t>
            </a:r>
            <a:r>
              <a:rPr kumimoji="0" lang="es-MX"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Alumno:</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Jesús Antonio Jaime Solis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Asesor</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C. Sandra Mercado Pérez</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Co-Asesor:</a:t>
            </a: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lang="es-ES" altLang="es-MX" sz="1200" dirty="0" smtClean="0">
                <a:latin typeface="Calibri" panose="020F0502020204030204" pitchFamily="34" charset="0"/>
                <a:cs typeface="Times New Roman" panose="02020603050405020304" pitchFamily="18" charset="0"/>
              </a:rPr>
              <a:t>M. en M. A. Cosme Medina Avelar</a:t>
            </a:r>
            <a:endParaRPr kumimoji="0" lang="es-MX" altLang="es-MX" sz="14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s-MX" altLang="es-MX"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tab pos="4391025" algn="l"/>
              </a:tabLst>
            </a:pP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Jalpa, Zacatecas; </a:t>
            </a:r>
            <a:r>
              <a:rPr lang="es-ES" altLang="es-MX" sz="1200" dirty="0" smtClean="0">
                <a:latin typeface="Calibri" panose="020F0502020204030204" pitchFamily="34" charset="0"/>
                <a:ea typeface="Times New Roman" panose="02020603050405020304" pitchFamily="18" charset="0"/>
                <a:cs typeface="Times New Roman" panose="02020603050405020304" pitchFamily="18" charset="0"/>
              </a:rPr>
              <a:t>Diciembre</a:t>
            </a:r>
            <a:r>
              <a:rPr kumimoji="0" lang="es-ES" altLang="es-MX"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de 2019</a:t>
            </a:r>
            <a:endParaRPr kumimoji="0" lang="es-ES"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14" name="Imagen 13">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3034585" y="889668"/>
            <a:ext cx="1002035" cy="909115"/>
          </a:xfrm>
          <a:prstGeom prst="rect">
            <a:avLst/>
          </a:prstGeom>
        </p:spPr>
      </p:pic>
      <p:pic>
        <p:nvPicPr>
          <p:cNvPr id="15" name="Imagen 14">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8522484" y="895342"/>
            <a:ext cx="780176" cy="959433"/>
          </a:xfrm>
          <a:prstGeom prst="rect">
            <a:avLst/>
          </a:prstGeom>
        </p:spPr>
      </p:pic>
    </p:spTree>
    <p:extLst>
      <p:ext uri="{BB962C8B-B14F-4D97-AF65-F5344CB8AC3E}">
        <p14:creationId xmlns:p14="http://schemas.microsoft.com/office/powerpoint/2010/main" val="17513300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1136591"/>
            <a:ext cx="8819865" cy="4554907"/>
          </a:xfrm>
        </p:spPr>
        <p:txBody>
          <a:bodyPr>
            <a:normAutofit/>
          </a:bodyPr>
          <a:lstStyle/>
          <a:p>
            <a:pPr marL="0" indent="0" algn="just">
              <a:buNone/>
            </a:pPr>
            <a:endParaRPr lang="es-ES" sz="2800" dirty="0">
              <a:effectLst/>
            </a:endParaRPr>
          </a:p>
          <a:p>
            <a:pPr marL="0" indent="0" algn="just">
              <a:buNone/>
            </a:pPr>
            <a:r>
              <a:rPr lang="es-ES" sz="2800" dirty="0" smtClean="0">
                <a:effectLst/>
              </a:rPr>
              <a:t>Objetivo general</a:t>
            </a:r>
          </a:p>
          <a:p>
            <a:pPr marL="0" indent="0" algn="just">
              <a:buNone/>
            </a:pPr>
            <a:endParaRPr lang="es-ES" sz="1800" dirty="0" smtClean="0">
              <a:effectLst/>
            </a:endParaRPr>
          </a:p>
          <a:p>
            <a:pPr marL="0" indent="0" algn="just">
              <a:buNone/>
            </a:pPr>
            <a:r>
              <a:rPr lang="es-ES" sz="2400" dirty="0" smtClean="0">
                <a:effectLst/>
              </a:rPr>
              <a:t>Desarrollar </a:t>
            </a:r>
            <a:r>
              <a:rPr lang="es-ES" sz="2400" dirty="0">
                <a:effectLst/>
              </a:rPr>
              <a:t>una aplicación móvil </a:t>
            </a:r>
            <a:r>
              <a:rPr lang="es-ES" sz="2400" dirty="0" smtClean="0">
                <a:effectLst/>
              </a:rPr>
              <a:t>que ofrezca al usuario un panorama sobre la ruta vial más segura dentro del estado de Zacatecas. </a:t>
            </a:r>
            <a:endParaRPr lang="es-MX" sz="2400" dirty="0"/>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7</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3"/>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3" name="CuadroTexto 12"/>
          <p:cNvSpPr txBox="1"/>
          <p:nvPr/>
        </p:nvSpPr>
        <p:spPr>
          <a:xfrm>
            <a:off x="2358034" y="371714"/>
            <a:ext cx="4436317" cy="584775"/>
          </a:xfrm>
          <a:prstGeom prst="rect">
            <a:avLst/>
          </a:prstGeom>
          <a:noFill/>
        </p:spPr>
        <p:txBody>
          <a:bodyPr wrap="square" rtlCol="0">
            <a:spAutoFit/>
          </a:bodyPr>
          <a:lstStyle/>
          <a:p>
            <a:r>
              <a:rPr lang="es-MX" sz="3200" dirty="0" smtClean="0"/>
              <a:t>Objetivos [2]</a:t>
            </a:r>
            <a:endParaRPr lang="es-MX" dirty="0"/>
          </a:p>
        </p:txBody>
      </p:sp>
    </p:spTree>
    <p:extLst>
      <p:ext uri="{BB962C8B-B14F-4D97-AF65-F5344CB8AC3E}">
        <p14:creationId xmlns:p14="http://schemas.microsoft.com/office/powerpoint/2010/main" val="3078686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977816"/>
            <a:ext cx="9204426" cy="5315485"/>
          </a:xfrm>
        </p:spPr>
        <p:txBody>
          <a:bodyPr>
            <a:noAutofit/>
          </a:bodyPr>
          <a:lstStyle/>
          <a:p>
            <a:pPr marL="0" indent="0" algn="just">
              <a:buNone/>
            </a:pPr>
            <a:endParaRPr lang="es-ES" sz="2800" dirty="0" smtClean="0">
              <a:effectLst/>
            </a:endParaRPr>
          </a:p>
          <a:p>
            <a:pPr marL="0" indent="0" algn="just">
              <a:buNone/>
            </a:pPr>
            <a:r>
              <a:rPr lang="es-ES" sz="2800" dirty="0" smtClean="0">
                <a:effectLst/>
              </a:rPr>
              <a:t>Objetivos específicos</a:t>
            </a:r>
          </a:p>
          <a:p>
            <a:r>
              <a:rPr lang="es-MX" sz="2400" dirty="0" smtClean="0">
                <a:effectLst/>
              </a:rPr>
              <a:t>Identificar </a:t>
            </a:r>
            <a:r>
              <a:rPr lang="es-MX" sz="2400" dirty="0">
                <a:effectLst/>
              </a:rPr>
              <a:t>el nivel </a:t>
            </a:r>
            <a:r>
              <a:rPr lang="es-MX" sz="2400" dirty="0" smtClean="0">
                <a:effectLst/>
              </a:rPr>
              <a:t>de seguridad por estado y municipio </a:t>
            </a:r>
            <a:endParaRPr lang="es-MX" sz="2400" dirty="0">
              <a:effectLst/>
            </a:endParaRPr>
          </a:p>
          <a:p>
            <a:r>
              <a:rPr lang="es-ES" sz="2400" dirty="0" smtClean="0">
                <a:effectLst/>
              </a:rPr>
              <a:t>Identificar la relación entre la seguridad y desarrollo económico.</a:t>
            </a:r>
          </a:p>
          <a:p>
            <a:r>
              <a:rPr lang="es-ES" sz="2400" dirty="0">
                <a:effectLst/>
              </a:rPr>
              <a:t>Investigar trabajos </a:t>
            </a:r>
            <a:r>
              <a:rPr lang="es-ES" sz="2400" dirty="0" smtClean="0">
                <a:effectLst/>
              </a:rPr>
              <a:t>relacionados con la seguridad vial</a:t>
            </a:r>
            <a:endParaRPr lang="es-MX" sz="2400" dirty="0" smtClean="0">
              <a:effectLst/>
            </a:endParaRPr>
          </a:p>
          <a:p>
            <a:r>
              <a:rPr lang="es-ES" sz="2400" dirty="0" smtClean="0">
                <a:effectLst/>
              </a:rPr>
              <a:t>Extraer información de reportes de incidencias delictivas en el estado de Zacatecas por Municipio.</a:t>
            </a: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8</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358034" y="371714"/>
            <a:ext cx="4436317" cy="584775"/>
          </a:xfrm>
          <a:prstGeom prst="rect">
            <a:avLst/>
          </a:prstGeom>
          <a:noFill/>
        </p:spPr>
        <p:txBody>
          <a:bodyPr wrap="square" rtlCol="0">
            <a:spAutoFit/>
          </a:bodyPr>
          <a:lstStyle/>
          <a:p>
            <a:r>
              <a:rPr lang="es-MX" sz="3200" dirty="0" smtClean="0"/>
              <a:t>Objetivos [3]</a:t>
            </a:r>
            <a:endParaRPr lang="es-MX" dirty="0"/>
          </a:p>
        </p:txBody>
      </p:sp>
    </p:spTree>
    <p:extLst>
      <p:ext uri="{BB962C8B-B14F-4D97-AF65-F5344CB8AC3E}">
        <p14:creationId xmlns:p14="http://schemas.microsoft.com/office/powerpoint/2010/main" val="3396895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58034" y="477749"/>
            <a:ext cx="9204426" cy="5315485"/>
          </a:xfrm>
        </p:spPr>
        <p:txBody>
          <a:bodyPr>
            <a:noAutofit/>
          </a:bodyPr>
          <a:lstStyle/>
          <a:p>
            <a:pPr marL="0" indent="0" algn="just">
              <a:buNone/>
            </a:pPr>
            <a:endParaRPr lang="es-ES" sz="2400" dirty="0">
              <a:effectLst/>
            </a:endParaRPr>
          </a:p>
          <a:p>
            <a:pPr marL="0" indent="0" algn="just">
              <a:buNone/>
            </a:pPr>
            <a:endParaRPr lang="es-ES" sz="2800" dirty="0" smtClean="0">
              <a:effectLst/>
            </a:endParaRPr>
          </a:p>
          <a:p>
            <a:pPr marL="0" indent="0" algn="just">
              <a:buNone/>
            </a:pPr>
            <a:r>
              <a:rPr lang="es-ES" sz="2800" dirty="0" smtClean="0">
                <a:effectLst/>
              </a:rPr>
              <a:t>Objetivos específicos</a:t>
            </a:r>
            <a:endParaRPr lang="es-ES" sz="2400" dirty="0" smtClean="0">
              <a:effectLst/>
            </a:endParaRPr>
          </a:p>
          <a:p>
            <a:r>
              <a:rPr lang="es-ES" sz="2400" dirty="0" smtClean="0">
                <a:effectLst/>
              </a:rPr>
              <a:t>Identificar </a:t>
            </a:r>
            <a:r>
              <a:rPr lang="es-ES" sz="2400" dirty="0">
                <a:effectLst/>
              </a:rPr>
              <a:t>zonas menos seguras</a:t>
            </a:r>
            <a:endParaRPr lang="es-MX" sz="2400" dirty="0">
              <a:effectLst/>
            </a:endParaRPr>
          </a:p>
          <a:p>
            <a:r>
              <a:rPr lang="es-MX" sz="2400" dirty="0">
                <a:effectLst/>
              </a:rPr>
              <a:t>Diseñar un polígono estándar que se ajuste a las zonas menos </a:t>
            </a:r>
            <a:r>
              <a:rPr lang="es-MX" sz="2400" dirty="0" smtClean="0">
                <a:effectLst/>
              </a:rPr>
              <a:t>seguras</a:t>
            </a:r>
          </a:p>
          <a:p>
            <a:r>
              <a:rPr lang="es-ES" sz="2400" dirty="0">
                <a:effectLst/>
              </a:rPr>
              <a:t>Evaluar el polígono en un ranking </a:t>
            </a:r>
            <a:r>
              <a:rPr lang="es-ES" sz="2400" dirty="0" smtClean="0">
                <a:effectLst/>
              </a:rPr>
              <a:t>seguridad</a:t>
            </a:r>
            <a:r>
              <a:rPr lang="es-MX" sz="2400" dirty="0" smtClean="0">
                <a:effectLst/>
              </a:rPr>
              <a:t> </a:t>
            </a:r>
            <a:endParaRPr lang="es-ES" sz="2400" dirty="0" smtClean="0">
              <a:effectLst/>
            </a:endParaRPr>
          </a:p>
          <a:p>
            <a:r>
              <a:rPr lang="es-ES" sz="2400" dirty="0" smtClean="0">
                <a:effectLst/>
              </a:rPr>
              <a:t>Definir las rutas seguras </a:t>
            </a:r>
            <a:endParaRPr lang="es-ES" sz="2400" dirty="0">
              <a:effectLst/>
            </a:endParaRPr>
          </a:p>
          <a:p>
            <a:pPr marL="0" indent="0" algn="just">
              <a:buNone/>
            </a:pPr>
            <a:endParaRPr lang="es-ES" sz="1000" dirty="0" smtClean="0">
              <a:effectLst/>
            </a:endParaRPr>
          </a:p>
        </p:txBody>
      </p:sp>
      <p:sp>
        <p:nvSpPr>
          <p:cNvPr id="2" name="Marcador de pie de página 1"/>
          <p:cNvSpPr>
            <a:spLocks noGrp="1"/>
          </p:cNvSpPr>
          <p:nvPr>
            <p:ph type="ftr" sz="quarter" idx="11"/>
          </p:nvPr>
        </p:nvSpPr>
        <p:spPr/>
        <p:txBody>
          <a:bodyPr/>
          <a:lstStyle/>
          <a:p>
            <a:r>
              <a:rPr lang="en-US" smtClean="0"/>
              <a:t>Jesús Antonio Jaime Solis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mtClean="0"/>
              <a:t>9</a:t>
            </a:fld>
            <a:endParaRPr lang="en-US" dirty="0"/>
          </a:p>
        </p:txBody>
      </p:sp>
      <p:cxnSp>
        <p:nvCxnSpPr>
          <p:cNvPr id="4" name="AutoShape 2"/>
          <p:cNvCxnSpPr>
            <a:cxnSpLocks noChangeShapeType="1"/>
          </p:cNvCxnSpPr>
          <p:nvPr/>
        </p:nvCxnSpPr>
        <p:spPr bwMode="auto">
          <a:xfrm rot="5400000">
            <a:off x="-1754187" y="3313986"/>
            <a:ext cx="6496050" cy="635"/>
          </a:xfrm>
          <a:prstGeom prst="bentConnector3">
            <a:avLst>
              <a:gd name="adj1" fmla="val 50000"/>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6" name="AutoShape 3"/>
          <p:cNvCxnSpPr>
            <a:cxnSpLocks noChangeShapeType="1"/>
          </p:cNvCxnSpPr>
          <p:nvPr/>
        </p:nvCxnSpPr>
        <p:spPr bwMode="auto">
          <a:xfrm rot="5400000">
            <a:off x="-1482090" y="3454004"/>
            <a:ext cx="647001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cxnSp>
        <p:nvCxnSpPr>
          <p:cNvPr id="7" name="AutoShape 4"/>
          <p:cNvCxnSpPr>
            <a:cxnSpLocks noChangeShapeType="1"/>
          </p:cNvCxnSpPr>
          <p:nvPr/>
        </p:nvCxnSpPr>
        <p:spPr bwMode="auto">
          <a:xfrm rot="5400000">
            <a:off x="-1202055" y="3585449"/>
            <a:ext cx="6428105" cy="635"/>
          </a:xfrm>
          <a:prstGeom prst="bentConnector3">
            <a:avLst>
              <a:gd name="adj1" fmla="val 49995"/>
            </a:avLst>
          </a:prstGeom>
          <a:noFill/>
          <a:ln w="38100">
            <a:solidFill>
              <a:schemeClr val="tx2">
                <a:lumMod val="75000"/>
                <a:lumOff val="0"/>
              </a:schemeClr>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3806097" algn="ctr" rotWithShape="0">
                    <a:schemeClr val="accent3">
                      <a:lumMod val="50000"/>
                      <a:lumOff val="0"/>
                      <a:alpha val="50000"/>
                    </a:schemeClr>
                  </a:outerShdw>
                </a:effectLst>
              </a14:hiddenEffects>
            </a:ext>
          </a:extLst>
        </p:spPr>
      </p:cxnSp>
      <p:pic>
        <p:nvPicPr>
          <p:cNvPr id="8" name="Imagen 7">
            <a:extLst>
              <a:ext uri="{FF2B5EF4-FFF2-40B4-BE49-F238E27FC236}">
                <a16:creationId xmlns:a16="http://schemas.microsoft.com/office/drawing/2014/main" xmlns="" id="{AFEB1DC7-BDC4-4780-9033-432BD6DED90F}"/>
              </a:ext>
            </a:extLst>
          </p:cNvPr>
          <p:cNvPicPr>
            <a:picLocks noChangeAspect="1"/>
          </p:cNvPicPr>
          <p:nvPr/>
        </p:nvPicPr>
        <p:blipFill>
          <a:blip r:embed="rId2"/>
          <a:stretch>
            <a:fillRect/>
          </a:stretch>
        </p:blipFill>
        <p:spPr>
          <a:xfrm>
            <a:off x="199449" y="358713"/>
            <a:ext cx="1002035" cy="909115"/>
          </a:xfrm>
          <a:prstGeom prst="rect">
            <a:avLst/>
          </a:prstGeom>
        </p:spPr>
      </p:pic>
      <p:pic>
        <p:nvPicPr>
          <p:cNvPr id="9" name="Imagen 8">
            <a:extLst>
              <a:ext uri="{FF2B5EF4-FFF2-40B4-BE49-F238E27FC236}">
                <a16:creationId xmlns:a16="http://schemas.microsoft.com/office/drawing/2014/main" xmlns="" id="{5F81B398-D763-406A-BCE7-9A0E445F96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5" b="96815" l="5222" r="94517">
                        <a14:foregroundMark x1="39948" y1="27813" x2="39948" y2="27813"/>
                        <a14:foregroundMark x1="10705" y1="10616" x2="26632" y2="9979"/>
                        <a14:foregroundMark x1="26632" y1="9979" x2="33681" y2="10403"/>
                        <a14:foregroundMark x1="6266" y1="14650" x2="6266" y2="26115"/>
                        <a14:foregroundMark x1="6266" y1="26115" x2="6789" y2="26964"/>
                        <a14:foregroundMark x1="39164" y1="14862" x2="52480" y2="15074"/>
                        <a14:foregroundMark x1="52480" y1="15074" x2="64491" y2="19958"/>
                        <a14:foregroundMark x1="64491" y1="19958" x2="69452" y2="23992"/>
                        <a14:foregroundMark x1="42037" y1="13376" x2="50392" y2="6582"/>
                        <a14:foregroundMark x1="45953" y1="3609" x2="50131" y2="5308"/>
                        <a14:foregroundMark x1="88512" y1="12527" x2="95039" y2="21868"/>
                        <a14:foregroundMark x1="95039" y1="21868" x2="90601" y2="34395"/>
                        <a14:foregroundMark x1="42559" y1="89597" x2="55875" y2="92144"/>
                        <a14:foregroundMark x1="55875" y1="92144" x2="60836" y2="91083"/>
                        <a14:foregroundMark x1="47258" y1="96815" x2="54569" y2="96603"/>
                      </a14:backgroundRemoval>
                    </a14:imgEffect>
                  </a14:imgLayer>
                </a14:imgProps>
              </a:ext>
            </a:extLst>
          </a:blip>
          <a:stretch>
            <a:fillRect/>
          </a:stretch>
        </p:blipFill>
        <p:spPr>
          <a:xfrm>
            <a:off x="310378" y="5313518"/>
            <a:ext cx="780176" cy="959433"/>
          </a:xfrm>
          <a:prstGeom prst="rect">
            <a:avLst/>
          </a:prstGeom>
        </p:spPr>
      </p:pic>
      <p:sp>
        <p:nvSpPr>
          <p:cNvPr id="12" name="CuadroTexto 11"/>
          <p:cNvSpPr txBox="1"/>
          <p:nvPr/>
        </p:nvSpPr>
        <p:spPr>
          <a:xfrm>
            <a:off x="2358034" y="371714"/>
            <a:ext cx="4436317" cy="584775"/>
          </a:xfrm>
          <a:prstGeom prst="rect">
            <a:avLst/>
          </a:prstGeom>
          <a:noFill/>
        </p:spPr>
        <p:txBody>
          <a:bodyPr wrap="square" rtlCol="0">
            <a:spAutoFit/>
          </a:bodyPr>
          <a:lstStyle/>
          <a:p>
            <a:r>
              <a:rPr lang="es-MX" sz="3200" dirty="0" smtClean="0"/>
              <a:t>Objetivos [4]</a:t>
            </a:r>
            <a:endParaRPr lang="es-MX" dirty="0"/>
          </a:p>
        </p:txBody>
      </p:sp>
    </p:spTree>
    <p:extLst>
      <p:ext uri="{BB962C8B-B14F-4D97-AF65-F5344CB8AC3E}">
        <p14:creationId xmlns:p14="http://schemas.microsoft.com/office/powerpoint/2010/main" val="178422182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2459</TotalTime>
  <Words>3941</Words>
  <Application>Microsoft Office PowerPoint</Application>
  <PresentationFormat>Panorámica</PresentationFormat>
  <Paragraphs>678</Paragraphs>
  <Slides>65</Slides>
  <Notes>48</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65</vt:i4>
      </vt:variant>
    </vt:vector>
  </HeadingPairs>
  <TitlesOfParts>
    <vt:vector size="74" baseType="lpstr">
      <vt:lpstr>Arial</vt:lpstr>
      <vt:lpstr>Calibri</vt:lpstr>
      <vt:lpstr>Calibri Light</vt:lpstr>
      <vt:lpstr>Times New Roman</vt:lpstr>
      <vt:lpstr>Webdings</vt:lpstr>
      <vt:lpstr>Wingdings</vt:lpstr>
      <vt:lpstr>Wingdings 2</vt:lpstr>
      <vt:lpstr>Tema de Office</vt:lpstr>
      <vt:lpstr>Visio.Drawing.11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Índice</dc:title>
  <dc:creator>Antonio Jaime</dc:creator>
  <cp:lastModifiedBy>Antonio Jaime</cp:lastModifiedBy>
  <cp:revision>269</cp:revision>
  <dcterms:created xsi:type="dcterms:W3CDTF">2019-06-11T00:35:13Z</dcterms:created>
  <dcterms:modified xsi:type="dcterms:W3CDTF">2020-06-01T04:59:15Z</dcterms:modified>
</cp:coreProperties>
</file>